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1" r:id="rId15"/>
    <p:sldId id="310" r:id="rId16"/>
    <p:sldId id="312" r:id="rId17"/>
    <p:sldId id="313" r:id="rId18"/>
    <p:sldId id="314" r:id="rId19"/>
    <p:sldId id="29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33"/>
    <a:srgbClr val="F3983F"/>
    <a:srgbClr val="D9D9D9"/>
    <a:srgbClr val="ACB08D"/>
    <a:srgbClr val="C47500"/>
    <a:srgbClr val="666699"/>
    <a:srgbClr val="996600"/>
    <a:srgbClr val="666633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31" autoAdjust="0"/>
    <p:restoredTop sz="94849" autoAdjust="0"/>
  </p:normalViewPr>
  <p:slideViewPr>
    <p:cSldViewPr>
      <p:cViewPr>
        <p:scale>
          <a:sx n="60" d="100"/>
          <a:sy n="60" d="100"/>
        </p:scale>
        <p:origin x="-61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A2592-F814-478A-A64B-5EFFB83FFE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31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6A2592-F814-478A-A64B-5EFFB83FFE57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utonoma.edu.pe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ABA6-6840-405E-A8D0-E17C272682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08F8-7B05-4AEF-950F-F12AE85B66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03AA-066D-40F7-B37D-534810287F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687B-4360-47A8-B955-39163F128E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F611-79E9-4383-BFA1-D8EB0D78E9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A9AF-E61F-445E-AA4C-749E0BB18D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CBD2A-662D-4DF0-B71A-F9DF3CC790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4EDE-8A19-43B5-BDEA-E3E529C4B5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C4B3-2C0E-4277-B692-0244C6AB8E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6" name="Picture 9" descr="http://www.autonoma.edu.pe/images/redondos/logo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879" y="0"/>
            <a:ext cx="237612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1F75-4EED-4177-8D34-5370952ED1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EB40-8C22-4DA7-918F-DE8083206D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E63F60-6EF2-4B13-8ABB-72B8002C16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 userDrawn="1"/>
        </p:nvSpPr>
        <p:spPr>
          <a:xfrm>
            <a:off x="357158" y="6457890"/>
            <a:ext cx="46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 b="1" dirty="0" smtClean="0">
                <a:latin typeface="+mj-lt"/>
              </a:rPr>
              <a:t>CARRERA DE INGENIERÍA DE SISTEMAS</a:t>
            </a:r>
            <a:endParaRPr lang="es-ES" sz="1600" b="1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hyperlink" Target="http://www.autonoma.edu.pe/index.html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pe/imgres?imgurl=http://api.ning.com/files/XZq0O1ZNGXVisCTmuVymsGETybztMWOeTcQGr3qQtnlyCJ1gHp7DluRHxoQh7Fs7R*2uONags*3MTeUh7crXdky9v6o2YQWc/tecnologia.jpg&amp;imgrefurl=http://elclub.ning.com/groups&amp;usg=__a0k8-xdmqFHWBql1CUumgN83O8U=&amp;h=324&amp;w=300&amp;sz=53&amp;hl=es&amp;start=9&amp;tbnid=vo-65QATr2KqGM:&amp;tbnh=118&amp;tbnw=109&amp;prev=/images?q=tecnologia&amp;um=1&amp;hl=es&amp;lr=lang_es&amp;sa=N&amp;tbs=isch:1&amp;um=1&amp;itbs=1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48263" y="0"/>
            <a:ext cx="3995737" cy="650081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5720" y="1928802"/>
            <a:ext cx="4572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b="1" dirty="0">
                <a:latin typeface="Trebuchet MS" pitchFamily="34" charset="0"/>
              </a:rPr>
              <a:t>SEMESTRE </a:t>
            </a:r>
            <a:r>
              <a:rPr lang="es-CL" b="1">
                <a:latin typeface="Trebuchet MS" pitchFamily="34" charset="0"/>
              </a:rPr>
              <a:t>ACADÉMICO </a:t>
            </a:r>
            <a:r>
              <a:rPr lang="es-CL" b="1" smtClean="0">
                <a:latin typeface="Trebuchet MS" pitchFamily="34" charset="0"/>
              </a:rPr>
              <a:t>2012-I</a:t>
            </a:r>
            <a:endParaRPr lang="es-CL" b="1" dirty="0">
              <a:latin typeface="Trebuchet MS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88013" y="6000768"/>
            <a:ext cx="34559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L" sz="1400" dirty="0">
              <a:solidFill>
                <a:schemeClr val="bg1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es-CL" sz="1000" b="1" dirty="0">
                <a:solidFill>
                  <a:schemeClr val="bg1"/>
                </a:solidFill>
                <a:latin typeface="Trebuchet MS" pitchFamily="34" charset="0"/>
              </a:rPr>
              <a:t>Agosto  2010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720" y="2428868"/>
            <a:ext cx="4572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3200" b="1" dirty="0" smtClean="0">
                <a:latin typeface="Trebuchet MS" pitchFamily="34" charset="0"/>
              </a:rPr>
              <a:t>Redes y Comunicaciones II</a:t>
            </a:r>
            <a:endParaRPr lang="es-CL" sz="3200" b="1" dirty="0">
              <a:latin typeface="Trebuchet MS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99038" y="0"/>
            <a:ext cx="215900" cy="6858000"/>
          </a:xfrm>
          <a:prstGeom prst="rect">
            <a:avLst/>
          </a:prstGeom>
          <a:solidFill>
            <a:srgbClr val="ACB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5720" y="4143380"/>
            <a:ext cx="45720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4400" b="1" dirty="0" smtClean="0">
                <a:latin typeface="Trebuchet MS" pitchFamily="34" charset="0"/>
              </a:rPr>
              <a:t>SESIÓN 6</a:t>
            </a:r>
            <a:endParaRPr lang="es-CL" sz="4400" b="1" dirty="0">
              <a:latin typeface="Trebuchet MS" pitchFamily="34" charset="0"/>
            </a:endParaRPr>
          </a:p>
        </p:txBody>
      </p:sp>
      <p:pic>
        <p:nvPicPr>
          <p:cNvPr id="10" name="Picture 2" descr="http://www.autonoma.edu.pe/images/redondos/logo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28604"/>
            <a:ext cx="2286016" cy="1402092"/>
          </a:xfrm>
          <a:prstGeom prst="rect">
            <a:avLst/>
          </a:prstGeom>
          <a:noFill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5720" y="5000636"/>
            <a:ext cx="4572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Single-Area Open Shortest Path First (OSPF)</a:t>
            </a:r>
            <a:endParaRPr lang="es-CL" sz="2400" b="1" dirty="0">
              <a:latin typeface="Trebuchet MS" pitchFamily="34" charset="0"/>
            </a:endParaRPr>
          </a:p>
        </p:txBody>
      </p:sp>
      <p:pic>
        <p:nvPicPr>
          <p:cNvPr id="2050" name="Picture 2" descr="http://t2.gstatic.com/images?q=tbn:vo-65QATr2KqGM:http://api.ning.com/files/XZq0O1ZNGXVisCTmuVymsGETybztMWOeTcQGr3qQtnlyCJ1gHp7DluRHxoQh7Fs7R*2uONags*3MTeUh7crXdky9v6o2YQWc/tecnologi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0"/>
            <a:ext cx="3929058" cy="3000372"/>
          </a:xfrm>
          <a:prstGeom prst="rect">
            <a:avLst/>
          </a:prstGeom>
          <a:noFill/>
        </p:spPr>
      </p:pic>
      <p:pic>
        <p:nvPicPr>
          <p:cNvPr id="2052" name="Picture 4" descr="google_analitic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3071810"/>
            <a:ext cx="3929058" cy="3519555"/>
          </a:xfrm>
          <a:prstGeom prst="rect">
            <a:avLst/>
          </a:prstGeom>
          <a:noFill/>
        </p:spPr>
      </p:pic>
      <p:pic>
        <p:nvPicPr>
          <p:cNvPr id="2054" name="Picture 6" descr="turismo_y_tecnolog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08" y="2071678"/>
            <a:ext cx="2428892" cy="1680367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85720" y="3571876"/>
            <a:ext cx="4572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b="1" dirty="0" smtClean="0">
                <a:latin typeface="Trebuchet MS" pitchFamily="34" charset="0"/>
              </a:rPr>
              <a:t>ING. SERGIO UNTIVEROS</a:t>
            </a:r>
            <a:endParaRPr lang="es-CL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Comandos </a:t>
            </a:r>
            <a:r>
              <a:rPr lang="es-ES" sz="2800" b="1" dirty="0" err="1" smtClean="0"/>
              <a:t>Debug</a:t>
            </a:r>
            <a:r>
              <a:rPr lang="es-ES" sz="2800" b="1" dirty="0" smtClean="0"/>
              <a:t> para OSPF</a:t>
            </a:r>
            <a:endParaRPr lang="es-PE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1538" y="1785926"/>
            <a:ext cx="7058025" cy="336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dirty="0" err="1">
                <a:solidFill>
                  <a:schemeClr val="tx1"/>
                </a:solidFill>
              </a:rPr>
              <a:t>RouterX</a:t>
            </a:r>
            <a:r>
              <a:rPr lang="en-US" sz="1600" dirty="0">
                <a:solidFill>
                  <a:schemeClr val="tx1"/>
                </a:solidFill>
              </a:rPr>
              <a:t># </a:t>
            </a:r>
            <a:r>
              <a:rPr lang="en-US" sz="1600" dirty="0">
                <a:solidFill>
                  <a:schemeClr val="accent2"/>
                </a:solidFill>
              </a:rPr>
              <a:t>debug </a:t>
            </a:r>
            <a:r>
              <a:rPr lang="en-US" sz="1600" dirty="0" err="1">
                <a:solidFill>
                  <a:schemeClr val="accent2"/>
                </a:solidFill>
              </a:rPr>
              <a:t>ip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ospf</a:t>
            </a:r>
            <a:r>
              <a:rPr lang="en-US" sz="1600" dirty="0">
                <a:solidFill>
                  <a:schemeClr val="accent2"/>
                </a:solidFill>
              </a:rPr>
              <a:t> events</a:t>
            </a:r>
          </a:p>
          <a:p>
            <a:pPr>
              <a:lnSpc>
                <a:spcPct val="95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dirty="0" err="1">
                <a:solidFill>
                  <a:schemeClr val="tx1"/>
                </a:solidFill>
              </a:rPr>
              <a:t>OSPF:hello</a:t>
            </a:r>
            <a:r>
              <a:rPr lang="en-US" sz="1600" dirty="0">
                <a:solidFill>
                  <a:schemeClr val="tx1"/>
                </a:solidFill>
              </a:rPr>
              <a:t> with invalid timers on interface Ethernet0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hello interval received 10 configured 10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net mask received 255.255.255.0 configured 255.255.255.0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dead interval received 40 configured 30</a:t>
            </a:r>
          </a:p>
          <a:p>
            <a:pPr>
              <a:lnSpc>
                <a:spcPct val="95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OSPF: </a:t>
            </a:r>
            <a:r>
              <a:rPr lang="en-US" sz="1600" dirty="0" err="1">
                <a:solidFill>
                  <a:schemeClr val="tx1"/>
                </a:solidFill>
              </a:rPr>
              <a:t>rcv</a:t>
            </a:r>
            <a:r>
              <a:rPr lang="en-US" sz="1600" dirty="0">
                <a:solidFill>
                  <a:schemeClr val="tx1"/>
                </a:solidFill>
              </a:rPr>
              <a:t>. v:2 t:1 l:48 rid:200.0.0.117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      aid:0.0.0.0 chk:6AB2 aut:0 auk: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r>
              <a:rPr lang="en-US" sz="1600" dirty="0" err="1">
                <a:solidFill>
                  <a:schemeClr val="tx1"/>
                </a:solidFill>
              </a:rPr>
              <a:t>RouterX</a:t>
            </a:r>
            <a:r>
              <a:rPr lang="en-US" sz="1600" dirty="0">
                <a:solidFill>
                  <a:schemeClr val="tx1"/>
                </a:solidFill>
              </a:rPr>
              <a:t># </a:t>
            </a:r>
            <a:r>
              <a:rPr lang="en-US" sz="1600" dirty="0">
                <a:solidFill>
                  <a:schemeClr val="accent2"/>
                </a:solidFill>
              </a:rPr>
              <a:t>debug </a:t>
            </a:r>
            <a:r>
              <a:rPr lang="en-US" sz="1600" dirty="0" err="1">
                <a:solidFill>
                  <a:schemeClr val="accent2"/>
                </a:solidFill>
              </a:rPr>
              <a:t>ip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ospf</a:t>
            </a:r>
            <a:r>
              <a:rPr lang="en-US" sz="1600" dirty="0">
                <a:solidFill>
                  <a:schemeClr val="accent2"/>
                </a:solidFill>
              </a:rPr>
              <a:t> packet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OSPF: </a:t>
            </a:r>
            <a:r>
              <a:rPr lang="en-US" sz="1600" dirty="0" err="1">
                <a:solidFill>
                  <a:schemeClr val="tx1"/>
                </a:solidFill>
              </a:rPr>
              <a:t>rcv</a:t>
            </a:r>
            <a:r>
              <a:rPr lang="en-US" sz="1600" dirty="0">
                <a:solidFill>
                  <a:schemeClr val="tx1"/>
                </a:solidFill>
              </a:rPr>
              <a:t>. v:2 t:1 l:48 rid:200.0.0.116</a:t>
            </a:r>
          </a:p>
          <a:p>
            <a:pPr>
              <a:lnSpc>
                <a:spcPct val="95000"/>
              </a:lnSpc>
            </a:pPr>
            <a:r>
              <a:rPr lang="en-US" sz="1600" dirty="0">
                <a:solidFill>
                  <a:schemeClr val="tx1"/>
                </a:solidFill>
              </a:rPr>
              <a:t>      aid:0.0.0.0 chk:0 aut:2 keyid:1 seq:0x0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1500174"/>
            <a:ext cx="7940675" cy="492922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 Balancing OSPF: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lang="en-US" kern="0" dirty="0" smtClean="0">
                <a:latin typeface="+mn-lt"/>
              </a:rPr>
              <a:t>Las </a:t>
            </a:r>
            <a:r>
              <a:rPr lang="en-US" kern="0" dirty="0" err="1" smtClean="0">
                <a:latin typeface="+mn-lt"/>
              </a:rPr>
              <a:t>rutas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deben</a:t>
            </a:r>
            <a:r>
              <a:rPr lang="en-US" kern="0" dirty="0" smtClean="0">
                <a:latin typeface="+mn-lt"/>
              </a:rPr>
              <a:t> ser de </a:t>
            </a:r>
            <a:r>
              <a:rPr lang="en-US" kern="0" dirty="0" err="1" smtClean="0">
                <a:latin typeface="+mn-lt"/>
              </a:rPr>
              <a:t>igual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costo</a:t>
            </a:r>
            <a:r>
              <a:rPr lang="en-US" kern="0" dirty="0" smtClean="0">
                <a:latin typeface="+mn-lt"/>
              </a:rPr>
              <a:t>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default, hasta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cuatro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rutas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igual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pueden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ubicados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la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ruteo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lang="en-US" kern="0" baseline="0" dirty="0" smtClean="0">
                <a:latin typeface="+mn-lt"/>
              </a:rPr>
              <a:t>Con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kern="0" dirty="0" err="1" smtClean="0">
                <a:latin typeface="+mn-lt"/>
              </a:rPr>
              <a:t>cambio</a:t>
            </a:r>
            <a:r>
              <a:rPr lang="en-US" kern="0" dirty="0" smtClean="0">
                <a:latin typeface="+mn-lt"/>
              </a:rPr>
              <a:t> de </a:t>
            </a:r>
            <a:r>
              <a:rPr lang="en-US" kern="0" dirty="0" err="1" smtClean="0">
                <a:latin typeface="+mn-lt"/>
              </a:rPr>
              <a:t>configuración</a:t>
            </a:r>
            <a:r>
              <a:rPr lang="en-US" kern="0" dirty="0" smtClean="0">
                <a:latin typeface="+mn-lt"/>
              </a:rPr>
              <a:t>, hasta un </a:t>
            </a:r>
            <a:r>
              <a:rPr lang="en-US" kern="0" dirty="0" err="1" smtClean="0">
                <a:latin typeface="+mn-lt"/>
              </a:rPr>
              <a:t>máximo</a:t>
            </a:r>
            <a:r>
              <a:rPr lang="en-US" kern="0" dirty="0" smtClean="0">
                <a:latin typeface="+mn-lt"/>
              </a:rPr>
              <a:t> de 16 </a:t>
            </a:r>
            <a:r>
              <a:rPr lang="en-US" kern="0" dirty="0" err="1" smtClean="0">
                <a:latin typeface="+mn-lt"/>
              </a:rPr>
              <a:t>rutas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pueden</a:t>
            </a:r>
            <a:r>
              <a:rPr lang="en-US" kern="0" dirty="0" smtClean="0">
                <a:latin typeface="+mn-lt"/>
              </a:rPr>
              <a:t> ser </a:t>
            </a:r>
            <a:r>
              <a:rPr lang="en-US" kern="0" dirty="0" err="1" smtClean="0">
                <a:latin typeface="+mn-lt"/>
              </a:rPr>
              <a:t>configurados</a:t>
            </a:r>
            <a:endParaRPr lang="en-US" kern="0" dirty="0" smtClean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endParaRPr lang="en-US" kern="0" dirty="0" smtClean="0">
              <a:latin typeface="+mn-lt"/>
            </a:endParaRPr>
          </a:p>
          <a:p>
            <a:pPr marL="1257300" lvl="2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config</a:t>
            </a:r>
            <a:r>
              <a:rPr lang="en-US" b="1" kern="0" dirty="0" smtClean="0">
                <a:latin typeface="Courier New" pitchFamily="49" charset="0"/>
              </a:rPr>
              <a:t>-router)# maximum-paths &lt;value&gt;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asegurar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ruta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tenga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igual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load balancing,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usted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puede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cambiar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un link particular: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rgbClr val="00B0F0"/>
              </a:buClr>
            </a:pPr>
            <a:endParaRPr lang="en-US" b="1" kern="0" dirty="0" smtClean="0">
              <a:latin typeface="Courier New" pitchFamily="49" charset="0"/>
            </a:endParaRPr>
          </a:p>
          <a:p>
            <a:pPr marL="1257300" lvl="2" indent="-342900" eaLnBrk="0" hangingPunct="0">
              <a:spcBef>
                <a:spcPct val="20000"/>
              </a:spcBef>
              <a:buClr>
                <a:srgbClr val="00B0F0"/>
              </a:buClr>
              <a:buFontTx/>
              <a:buChar char="−"/>
            </a:pP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config</a:t>
            </a:r>
            <a:r>
              <a:rPr lang="en-US" b="1" kern="0" dirty="0" smtClean="0">
                <a:latin typeface="Courier New" pitchFamily="49" charset="0"/>
              </a:rPr>
              <a:t>-if)# </a:t>
            </a:r>
            <a:r>
              <a:rPr lang="en-US" b="1" kern="0" dirty="0" err="1" smtClean="0">
                <a:latin typeface="Courier New" pitchFamily="49" charset="0"/>
              </a:rPr>
              <a:t>ip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</a:rPr>
              <a:t>ospf</a:t>
            </a:r>
            <a:r>
              <a:rPr lang="en-US" b="1" kern="0" dirty="0" smtClean="0">
                <a:latin typeface="Courier New" pitchFamily="49" charset="0"/>
              </a:rPr>
              <a:t> cost </a:t>
            </a:r>
            <a:r>
              <a:rPr lang="en-US" b="1" i="1" kern="0" dirty="0" smtClean="0">
                <a:latin typeface="Courier New" pitchFamily="49" charset="0"/>
              </a:rPr>
              <a:t>&lt;value&gt;</a:t>
            </a:r>
            <a:endParaRPr lang="en-US" kern="0" dirty="0" smtClean="0">
              <a:latin typeface="Courier New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Load </a:t>
            </a:r>
            <a:r>
              <a:rPr lang="es-ES" sz="2800" b="1" dirty="0" err="1" smtClean="0"/>
              <a:t>balancing</a:t>
            </a:r>
            <a:r>
              <a:rPr lang="es-ES" sz="2800" b="1" dirty="0" smtClean="0"/>
              <a:t> con OSPF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327P_6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861300" cy="400526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Load </a:t>
            </a:r>
            <a:r>
              <a:rPr lang="es-ES" sz="2800" b="1" dirty="0" err="1" smtClean="0"/>
              <a:t>balancing</a:t>
            </a:r>
            <a:r>
              <a:rPr lang="es-ES" sz="2800" b="1" dirty="0" smtClean="0"/>
              <a:t> con OSPF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55638" y="1828800"/>
            <a:ext cx="7940675" cy="3571875"/>
          </a:xfrm>
          <a:prstGeom prst="rect">
            <a:avLst/>
          </a:prstGeom>
        </p:spPr>
        <p:txBody>
          <a:bodyPr/>
          <a:lstStyle/>
          <a:p>
            <a:pPr marL="266700" marR="0" lvl="1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OSPF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soporta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dos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tipos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autenticación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</a:t>
            </a:r>
          </a:p>
          <a:p>
            <a:pPr marL="723900" lvl="2" indent="-266700" eaLnBrk="0" hangingPunct="0">
              <a:spcBef>
                <a:spcPct val="20000"/>
              </a:spcBef>
              <a:buClr>
                <a:srgbClr val="00B0F0"/>
              </a:buClr>
              <a:buFont typeface="Arial" pitchFamily="34" charset="0"/>
              <a:buChar char="–"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Autenticación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clave simple</a:t>
            </a:r>
          </a:p>
          <a:p>
            <a:pPr marL="723900" lvl="2" indent="-266700" eaLnBrk="0" hangingPunct="0">
              <a:spcBef>
                <a:spcPct val="20000"/>
              </a:spcBef>
              <a:buClr>
                <a:srgbClr val="00B0F0"/>
              </a:buClr>
              <a:buFont typeface="Arial" pitchFamily="34" charset="0"/>
              <a:buChar char="–"/>
            </a:pPr>
            <a:r>
              <a:rPr lang="en-US" sz="2200" kern="0" dirty="0" err="1" smtClean="0">
                <a:latin typeface="+mn-lt"/>
              </a:rPr>
              <a:t>Autenticación</a:t>
            </a:r>
            <a:r>
              <a:rPr lang="en-US" sz="2200" kern="0" dirty="0" smtClean="0">
                <a:latin typeface="+mn-lt"/>
              </a:rPr>
              <a:t> MD5</a:t>
            </a:r>
          </a:p>
          <a:p>
            <a:pPr marL="266700" lvl="1" indent="-2667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El ruteador genera y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verifica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cada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paquete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OSPF.</a:t>
            </a:r>
          </a:p>
          <a:p>
            <a:pPr marL="266700" lvl="1" indent="-2667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200" kern="0" dirty="0" smtClean="0">
                <a:latin typeface="+mn-lt"/>
              </a:rPr>
              <a:t>El ruteador </a:t>
            </a:r>
            <a:r>
              <a:rPr lang="en-US" sz="2200" kern="0" dirty="0" err="1" smtClean="0">
                <a:latin typeface="+mn-lt"/>
              </a:rPr>
              <a:t>autentica</a:t>
            </a:r>
            <a:r>
              <a:rPr lang="en-US" sz="2200" kern="0" dirty="0" smtClean="0">
                <a:latin typeface="+mn-lt"/>
              </a:rPr>
              <a:t> el origen de </a:t>
            </a:r>
            <a:r>
              <a:rPr lang="en-US" sz="2200" kern="0" dirty="0" err="1" smtClean="0">
                <a:latin typeface="+mn-lt"/>
              </a:rPr>
              <a:t>cada</a:t>
            </a:r>
            <a:r>
              <a:rPr lang="en-US" sz="2200" kern="0" dirty="0" smtClean="0">
                <a:latin typeface="+mn-lt"/>
              </a:rPr>
              <a:t> </a:t>
            </a:r>
            <a:r>
              <a:rPr lang="en-US" sz="2200" kern="0" dirty="0" err="1" smtClean="0">
                <a:latin typeface="+mn-lt"/>
              </a:rPr>
              <a:t>paquete</a:t>
            </a:r>
            <a:r>
              <a:rPr lang="en-US" sz="2200" kern="0" dirty="0" smtClean="0">
                <a:latin typeface="+mn-lt"/>
              </a:rPr>
              <a:t> de </a:t>
            </a:r>
            <a:r>
              <a:rPr lang="en-US" sz="2200" kern="0" dirty="0" err="1" smtClean="0">
                <a:latin typeface="+mn-lt"/>
              </a:rPr>
              <a:t>ruteo</a:t>
            </a:r>
            <a:r>
              <a:rPr lang="en-US" sz="2200" kern="0" dirty="0" smtClean="0">
                <a:latin typeface="+mn-lt"/>
              </a:rPr>
              <a:t> que </a:t>
            </a:r>
            <a:r>
              <a:rPr lang="en-US" sz="2200" kern="0" dirty="0" err="1" smtClean="0">
                <a:latin typeface="+mn-lt"/>
              </a:rPr>
              <a:t>recive</a:t>
            </a:r>
            <a:r>
              <a:rPr lang="en-US" sz="2200" kern="0" dirty="0" smtClean="0">
                <a:latin typeface="+mn-lt"/>
              </a:rPr>
              <a:t>.</a:t>
            </a:r>
          </a:p>
          <a:p>
            <a:pPr marL="266700" lvl="1" indent="-2667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Configura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“Clave” (password);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cada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vecino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participante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debe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tener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misma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clave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configurada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Autenticación de OSPF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77875" y="1943100"/>
            <a:ext cx="7586663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95000"/>
              </a:lnSpc>
              <a:tabLst>
                <a:tab pos="7654925" algn="r"/>
              </a:tabLst>
            </a:pPr>
            <a:r>
              <a:rPr lang="en-US"/>
              <a:t>ip ospf authentication-key </a:t>
            </a:r>
            <a:r>
              <a:rPr lang="en-US" i="1"/>
              <a:t>password</a:t>
            </a:r>
            <a:endParaRPr lang="en-GB" i="1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77875" y="1670050"/>
            <a:ext cx="23225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>
                <a:solidFill>
                  <a:schemeClr val="tx1"/>
                </a:solidFill>
              </a:rPr>
              <a:t>RouterX(config-if)#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77875" y="2352675"/>
            <a:ext cx="6024563" cy="288925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Assigns a password to use with neighboring routers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77875" y="2916238"/>
            <a:ext cx="23225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>
                <a:solidFill>
                  <a:schemeClr val="tx1"/>
                </a:solidFill>
              </a:rPr>
              <a:t>RouterX(config-if)#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77875" y="3197225"/>
            <a:ext cx="7586663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95000"/>
              </a:lnSpc>
              <a:tabLst>
                <a:tab pos="7654925" algn="r"/>
              </a:tabLst>
            </a:pPr>
            <a:r>
              <a:rPr lang="en-US"/>
              <a:t>ip ospf authentication [message-digest | null]</a:t>
            </a:r>
            <a:endParaRPr lang="en-GB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7875" y="3614738"/>
            <a:ext cx="7119938" cy="5778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>
                <a:solidFill>
                  <a:schemeClr val="tx1"/>
                </a:solidFill>
                <a:latin typeface="Arial" charset="0"/>
              </a:rPr>
              <a:t>Specifies the authentication type for an interface (as of Cisco </a:t>
            </a:r>
            <a:br>
              <a:rPr lang="en-US" sz="2000" b="0">
                <a:solidFill>
                  <a:schemeClr val="tx1"/>
                </a:solidFill>
                <a:latin typeface="Arial" charset="0"/>
              </a:rPr>
            </a:br>
            <a:r>
              <a:rPr lang="en-US" sz="2000" b="0">
                <a:solidFill>
                  <a:schemeClr val="tx1"/>
                </a:solidFill>
                <a:latin typeface="Arial" charset="0"/>
              </a:rPr>
              <a:t>IOS Release 12.0)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77875" y="5132388"/>
            <a:ext cx="28114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>
                <a:solidFill>
                  <a:schemeClr val="tx1"/>
                </a:solidFill>
              </a:rPr>
              <a:t>RouterX(config-router)#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77875" y="5405438"/>
            <a:ext cx="7586663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95000"/>
              </a:lnSpc>
              <a:tabLst>
                <a:tab pos="7654925" algn="r"/>
              </a:tabLst>
            </a:pPr>
            <a:r>
              <a:rPr lang="en-US"/>
              <a:t>area </a:t>
            </a:r>
            <a:r>
              <a:rPr lang="en-US" i="1"/>
              <a:t>area-id</a:t>
            </a:r>
            <a:r>
              <a:rPr lang="en-US"/>
              <a:t> authentication [message-digest]</a:t>
            </a:r>
            <a:endParaRPr lang="en-GB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77875" y="5822950"/>
            <a:ext cx="5175250" cy="288925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>
                <a:solidFill>
                  <a:schemeClr val="tx1"/>
                </a:solidFill>
                <a:latin typeface="Arial" charset="0"/>
              </a:rPr>
              <a:t>Specifies the authentication type for an area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381500" y="4513263"/>
            <a:ext cx="381000" cy="288925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0">
                <a:solidFill>
                  <a:schemeClr val="tx1"/>
                </a:solidFill>
                <a:latin typeface="Arial" charset="0"/>
              </a:rPr>
              <a:t>OR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Autenticación OSPF de clave simple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27P_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" y="1624013"/>
            <a:ext cx="7742237" cy="457835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357158" y="571480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Ejemplo de Configuración de clave simple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1475" y="1962150"/>
            <a:ext cx="8402638" cy="3749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RouterX#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show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ip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ospf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neighbor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Neighbor ID     </a:t>
            </a: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sz="1400" dirty="0">
                <a:ea typeface="Times New Roman" pitchFamily="18" charset="0"/>
                <a:cs typeface="Courier New" pitchFamily="49" charset="0"/>
              </a:rPr>
              <a:t>   State           Dead Time   Address         Interface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10.2.2.2          0   FULL/  -        00:00:32    192.168.1.102   Serial0/0/1</a:t>
            </a:r>
          </a:p>
          <a:p>
            <a:pPr>
              <a:lnSpc>
                <a:spcPct val="95000"/>
              </a:lnSpc>
            </a:pP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RouterX#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show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ip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route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&lt;output omitted&gt;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Gateway of last resort is not set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     10.0.0.0/8 is variably </a:t>
            </a: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subnetted</a:t>
            </a:r>
            <a:r>
              <a:rPr lang="en-US" sz="1400" dirty="0">
                <a:ea typeface="Times New Roman" pitchFamily="18" charset="0"/>
                <a:cs typeface="Courier New" pitchFamily="49" charset="0"/>
              </a:rPr>
              <a:t>, 2 subnets, 2 masks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O       10.2.2.2/32 [110/782] via 192.168.1.102, 00:01:17, Serial0/0/1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C       10.1.1.0/24 is directly connected, Loopback0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     192.168.1.0/27 is </a:t>
            </a: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subnetted</a:t>
            </a:r>
            <a:r>
              <a:rPr lang="en-US" sz="1400" dirty="0">
                <a:ea typeface="Times New Roman" pitchFamily="18" charset="0"/>
                <a:cs typeface="Courier New" pitchFamily="49" charset="0"/>
              </a:rPr>
              <a:t>, 1 subnets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C       192.168.1.96 is directly connected, Serial0/0/1</a:t>
            </a:r>
          </a:p>
          <a:p>
            <a:pPr>
              <a:lnSpc>
                <a:spcPct val="95000"/>
              </a:lnSpc>
            </a:pP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RouterX#</a:t>
            </a:r>
            <a:r>
              <a:rPr lang="en-US" sz="1400" dirty="0" err="1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ping</a:t>
            </a:r>
            <a:r>
              <a:rPr lang="en-US" sz="1400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10.2.2.2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Type escape sequence to abort.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Sending 5, 100-byte ICMP </a:t>
            </a: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Echos</a:t>
            </a:r>
            <a:r>
              <a:rPr lang="en-US" sz="1400" dirty="0">
                <a:ea typeface="Times New Roman" pitchFamily="18" charset="0"/>
                <a:cs typeface="Courier New" pitchFamily="49" charset="0"/>
              </a:rPr>
              <a:t> to 10.2.2.2, timeout is 2 seconds: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!!!!!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ea typeface="Times New Roman" pitchFamily="18" charset="0"/>
                <a:cs typeface="Courier New" pitchFamily="49" charset="0"/>
              </a:rPr>
              <a:t>Success rate is 100 percent (5/5), round-trip min/</a:t>
            </a:r>
            <a:r>
              <a:rPr lang="en-US" sz="1400" dirty="0" err="1">
                <a:ea typeface="Times New Roman" pitchFamily="18" charset="0"/>
                <a:cs typeface="Courier New" pitchFamily="49" charset="0"/>
              </a:rPr>
              <a:t>avg</a:t>
            </a:r>
            <a:r>
              <a:rPr lang="en-US" sz="1400" dirty="0">
                <a:ea typeface="Times New Roman" pitchFamily="18" charset="0"/>
                <a:cs typeface="Courier New" pitchFamily="49" charset="0"/>
              </a:rPr>
              <a:t>/max = 28/29/32 ms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57158" y="571480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Verificación la configuración de clave simple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327P_6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501090" cy="3637441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Implementando OSPF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Resumen</a:t>
            </a:r>
            <a:endParaRPr lang="es-PE" sz="2800" b="1" dirty="0"/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642910" y="1428736"/>
            <a:ext cx="7940675" cy="4648221"/>
          </a:xfrm>
          <a:prstGeom prst="rect">
            <a:avLst/>
          </a:prstGeom>
        </p:spPr>
        <p:txBody>
          <a:bodyPr/>
          <a:lstStyle/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OSPF </a:t>
            </a:r>
            <a:r>
              <a:rPr kumimoji="0" lang="en-US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es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classless, </a:t>
            </a:r>
            <a:r>
              <a:rPr kumimoji="0" lang="en-US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protocolo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ruteo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link-state.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1700" kern="0" dirty="0" smtClean="0">
                <a:latin typeface="+mn-lt"/>
              </a:rPr>
              <a:t>OSPF </a:t>
            </a:r>
            <a:r>
              <a:rPr lang="en-US" sz="1700" kern="0" dirty="0" err="1" smtClean="0">
                <a:latin typeface="+mn-lt"/>
              </a:rPr>
              <a:t>intercambia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paquetes</a:t>
            </a:r>
            <a:r>
              <a:rPr lang="en-US" sz="1700" kern="0" dirty="0" smtClean="0">
                <a:latin typeface="+mn-lt"/>
              </a:rPr>
              <a:t> Hello </a:t>
            </a:r>
            <a:r>
              <a:rPr lang="en-US" sz="1700" kern="0" dirty="0" err="1" smtClean="0">
                <a:latin typeface="+mn-lt"/>
              </a:rPr>
              <a:t>para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establecer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vecinos</a:t>
            </a:r>
            <a:r>
              <a:rPr lang="en-US" sz="1700" kern="0" dirty="0" smtClean="0">
                <a:latin typeface="+mn-lt"/>
              </a:rPr>
              <a:t> entre ruteadores.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El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algoritmo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SPF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el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costo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métrica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determinar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mejor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ruta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El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costo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más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bajo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indica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mejor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ruta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  <a:endParaRPr lang="en-US" sz="1700" kern="0" dirty="0" smtClean="0">
              <a:latin typeface="+mn-lt"/>
            </a:endParaRP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El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comando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router </a:t>
            </a:r>
            <a:r>
              <a:rPr kumimoji="0" lang="en-US" sz="17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ospf</a:t>
            </a:r>
            <a:r>
              <a:rPr kumimoji="0" lang="en-US" sz="17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precess</a:t>
            </a:r>
            <a:r>
              <a:rPr kumimoji="0" lang="en-US" sz="17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-id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es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usado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habilitar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OSPF en el router.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1700" kern="0" baseline="0" dirty="0" err="1" smtClean="0">
                <a:latin typeface="+mn-lt"/>
              </a:rPr>
              <a:t>Utiliz</a:t>
            </a:r>
            <a:r>
              <a:rPr lang="en-US" sz="1700" kern="0" dirty="0" err="1" smtClean="0">
                <a:latin typeface="+mn-lt"/>
              </a:rPr>
              <a:t>ar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una</a:t>
            </a:r>
            <a:r>
              <a:rPr lang="en-US" sz="1700" kern="0" dirty="0" smtClean="0">
                <a:latin typeface="+mn-lt"/>
              </a:rPr>
              <a:t> interface loopback </a:t>
            </a:r>
            <a:r>
              <a:rPr lang="en-US" sz="1700" kern="0" dirty="0" err="1" smtClean="0">
                <a:latin typeface="+mn-lt"/>
              </a:rPr>
              <a:t>para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mantener</a:t>
            </a:r>
            <a:r>
              <a:rPr lang="en-US" sz="1700" kern="0" dirty="0" smtClean="0">
                <a:latin typeface="+mn-lt"/>
              </a:rPr>
              <a:t> la </a:t>
            </a:r>
            <a:r>
              <a:rPr lang="en-US" sz="1700" kern="0" dirty="0" err="1" smtClean="0">
                <a:latin typeface="+mn-lt"/>
              </a:rPr>
              <a:t>consistencia</a:t>
            </a:r>
            <a:r>
              <a:rPr lang="en-US" sz="1700" kern="0" dirty="0" smtClean="0">
                <a:latin typeface="+mn-lt"/>
              </a:rPr>
              <a:t> del OSPF router ID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El </a:t>
            </a:r>
            <a:r>
              <a:rPr kumimoji="0" lang="en-US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comando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show </a:t>
            </a:r>
            <a:r>
              <a:rPr kumimoji="0" lang="en-US" sz="17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ip</a:t>
            </a:r>
            <a:r>
              <a:rPr kumimoji="0" lang="en-US" sz="17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ospf</a:t>
            </a:r>
            <a:r>
              <a:rPr kumimoji="0" lang="en-US" sz="17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neighbor</a:t>
            </a:r>
            <a:r>
              <a:rPr kumimoji="0" lang="en-US" sz="17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muestra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los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vecinos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por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interface.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1700" kern="0" baseline="0" dirty="0" smtClean="0">
                <a:latin typeface="+mn-lt"/>
              </a:rPr>
              <a:t>Los </a:t>
            </a:r>
            <a:r>
              <a:rPr lang="en-US" sz="1700" kern="0" baseline="0" dirty="0" err="1" smtClean="0">
                <a:latin typeface="+mn-lt"/>
              </a:rPr>
              <a:t>comandos</a:t>
            </a:r>
            <a:r>
              <a:rPr lang="en-US" sz="1700" kern="0" baseline="0" dirty="0" smtClean="0">
                <a:latin typeface="+mn-lt"/>
              </a:rPr>
              <a:t> </a:t>
            </a:r>
            <a:r>
              <a:rPr lang="en-US" sz="1700" b="1" i="1" kern="0" baseline="0" dirty="0" smtClean="0">
                <a:latin typeface="+mn-lt"/>
              </a:rPr>
              <a:t>debug</a:t>
            </a:r>
            <a:r>
              <a:rPr lang="en-US" sz="1700" b="1" i="1" kern="0" dirty="0" smtClean="0">
                <a:latin typeface="+mn-lt"/>
              </a:rPr>
              <a:t> </a:t>
            </a:r>
            <a:r>
              <a:rPr lang="en-US" sz="1700" b="1" i="1" kern="0" dirty="0" err="1" smtClean="0">
                <a:latin typeface="+mn-lt"/>
              </a:rPr>
              <a:t>ip</a:t>
            </a:r>
            <a:r>
              <a:rPr lang="en-US" sz="1700" b="1" i="1" kern="0" dirty="0" smtClean="0">
                <a:latin typeface="+mn-lt"/>
              </a:rPr>
              <a:t> </a:t>
            </a:r>
            <a:r>
              <a:rPr lang="en-US" sz="1700" b="1" i="1" kern="0" dirty="0" err="1" smtClean="0">
                <a:latin typeface="+mn-lt"/>
              </a:rPr>
              <a:t>ospf</a:t>
            </a:r>
            <a:r>
              <a:rPr lang="en-US" sz="1700" b="1" i="1" kern="0" dirty="0" smtClean="0">
                <a:latin typeface="+mn-lt"/>
              </a:rPr>
              <a:t> events </a:t>
            </a:r>
            <a:r>
              <a:rPr lang="en-US" sz="1700" kern="0" dirty="0" smtClean="0">
                <a:latin typeface="+mn-lt"/>
              </a:rPr>
              <a:t>y </a:t>
            </a:r>
            <a:r>
              <a:rPr lang="en-US" sz="1700" b="1" i="1" kern="0" dirty="0" smtClean="0">
                <a:latin typeface="+mn-lt"/>
              </a:rPr>
              <a:t>debug </a:t>
            </a:r>
            <a:r>
              <a:rPr lang="en-US" sz="1700" b="1" i="1" kern="0" dirty="0" err="1" smtClean="0">
                <a:latin typeface="+mn-lt"/>
              </a:rPr>
              <a:t>ip</a:t>
            </a:r>
            <a:r>
              <a:rPr lang="en-US" sz="1700" b="1" i="1" kern="0" dirty="0" smtClean="0">
                <a:latin typeface="+mn-lt"/>
              </a:rPr>
              <a:t> </a:t>
            </a:r>
            <a:r>
              <a:rPr lang="en-US" sz="1700" b="1" i="1" kern="0" dirty="0" err="1" smtClean="0">
                <a:latin typeface="+mn-lt"/>
              </a:rPr>
              <a:t>ospf</a:t>
            </a:r>
            <a:r>
              <a:rPr lang="en-US" sz="1700" b="1" i="1" kern="0" dirty="0" smtClean="0">
                <a:latin typeface="+mn-lt"/>
              </a:rPr>
              <a:t> packets </a:t>
            </a:r>
            <a:r>
              <a:rPr lang="en-US" sz="1700" kern="0" dirty="0" err="1" smtClean="0">
                <a:latin typeface="+mn-lt"/>
              </a:rPr>
              <a:t>pueden</a:t>
            </a:r>
            <a:r>
              <a:rPr lang="en-US" sz="1700" kern="0" dirty="0" smtClean="0">
                <a:latin typeface="+mn-lt"/>
              </a:rPr>
              <a:t> ser </a:t>
            </a:r>
            <a:r>
              <a:rPr lang="en-US" sz="1700" kern="0" dirty="0" err="1" smtClean="0">
                <a:latin typeface="+mn-lt"/>
              </a:rPr>
              <a:t>utilizados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para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diagnosticar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problemas</a:t>
            </a:r>
            <a:r>
              <a:rPr lang="en-US" sz="1700" kern="0" dirty="0" smtClean="0">
                <a:latin typeface="+mn-lt"/>
              </a:rPr>
              <a:t> en OSPF.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1700" kern="0" dirty="0" smtClean="0">
                <a:latin typeface="+mn-lt"/>
              </a:rPr>
              <a:t>OSPF </a:t>
            </a:r>
            <a:r>
              <a:rPr lang="en-US" sz="1700" kern="0" dirty="0" err="1" smtClean="0">
                <a:latin typeface="+mn-lt"/>
              </a:rPr>
              <a:t>hara</a:t>
            </a:r>
            <a:r>
              <a:rPr lang="en-US" sz="1700" kern="0" dirty="0" smtClean="0">
                <a:latin typeface="+mn-lt"/>
              </a:rPr>
              <a:t> load-balance a </a:t>
            </a:r>
            <a:r>
              <a:rPr lang="en-US" sz="1700" kern="0" dirty="0" err="1" smtClean="0">
                <a:latin typeface="+mn-lt"/>
              </a:rPr>
              <a:t>través</a:t>
            </a:r>
            <a:r>
              <a:rPr lang="en-US" sz="1700" kern="0" dirty="0" smtClean="0">
                <a:latin typeface="+mn-lt"/>
              </a:rPr>
              <a:t> de </a:t>
            </a:r>
            <a:r>
              <a:rPr lang="en-US" sz="1700" kern="0" dirty="0" err="1" smtClean="0">
                <a:latin typeface="+mn-lt"/>
              </a:rPr>
              <a:t>cuatro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rutas</a:t>
            </a:r>
            <a:r>
              <a:rPr lang="en-US" sz="1700" kern="0" dirty="0" smtClean="0">
                <a:latin typeface="+mn-lt"/>
              </a:rPr>
              <a:t> de </a:t>
            </a:r>
            <a:r>
              <a:rPr lang="en-US" sz="1700" kern="0" dirty="0" err="1" smtClean="0">
                <a:latin typeface="+mn-lt"/>
              </a:rPr>
              <a:t>igual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métrica</a:t>
            </a:r>
            <a:r>
              <a:rPr lang="en-US" sz="1700" kern="0" dirty="0" smtClean="0">
                <a:latin typeface="+mn-lt"/>
              </a:rPr>
              <a:t> </a:t>
            </a:r>
            <a:r>
              <a:rPr lang="en-US" sz="1700" kern="0" dirty="0" err="1" smtClean="0">
                <a:latin typeface="+mn-lt"/>
              </a:rPr>
              <a:t>por</a:t>
            </a:r>
            <a:r>
              <a:rPr lang="en-US" sz="1700" kern="0" dirty="0" smtClean="0">
                <a:latin typeface="+mn-lt"/>
              </a:rPr>
              <a:t> default.</a:t>
            </a:r>
          </a:p>
          <a:p>
            <a:pPr marL="285750" indent="-28575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Hay dos </a:t>
            </a:r>
            <a:r>
              <a:rPr kumimoji="0" lang="en-US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tipos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</a:t>
            </a:r>
            <a:r>
              <a:rPr kumimoji="0" lang="en-US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autenticación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OSPF: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Clave Simple (Plaintext) y MD5.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868" y="257174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/>
              <a:t>Gracias</a:t>
            </a:r>
            <a:endParaRPr lang="es-P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/>
              <a:t>Resumen</a:t>
            </a:r>
            <a:endParaRPr lang="es-PE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14348" y="1285860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Crea una relación con el vecino intercambiando paquetes HELLO.</a:t>
            </a:r>
          </a:p>
          <a:p>
            <a:pPr marL="266700" indent="-2667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Propaga </a:t>
            </a:r>
            <a:r>
              <a:rPr lang="es-PE" dirty="0" err="1" smtClean="0"/>
              <a:t>LSAs</a:t>
            </a:r>
            <a:r>
              <a:rPr lang="es-PE" dirty="0" smtClean="0"/>
              <a:t> en vez de tablas de ruteo actualizadas:</a:t>
            </a:r>
          </a:p>
          <a:p>
            <a:pPr marL="266700" indent="-266700">
              <a:buClr>
                <a:srgbClr val="00B0F0"/>
              </a:buClr>
              <a:buFont typeface="Wingdings" pitchFamily="2" charset="2"/>
              <a:buChar char="§"/>
            </a:pPr>
            <a:endParaRPr lang="es-PE" dirty="0" smtClean="0"/>
          </a:p>
          <a:p>
            <a:pPr marL="723900" lvl="1" indent="-266700">
              <a:buClr>
                <a:srgbClr val="00B0F0"/>
              </a:buClr>
              <a:buFont typeface="Arial" pitchFamily="34" charset="0"/>
              <a:buChar char="−"/>
            </a:pPr>
            <a:r>
              <a:rPr lang="es-PE" dirty="0" smtClean="0"/>
              <a:t>Link: Interfaz de un Router.</a:t>
            </a:r>
          </a:p>
          <a:p>
            <a:pPr marL="723900" lvl="1" indent="-266700">
              <a:buClr>
                <a:srgbClr val="00B0F0"/>
              </a:buClr>
              <a:buFont typeface="Arial" pitchFamily="34" charset="0"/>
              <a:buChar char="−"/>
            </a:pPr>
            <a:r>
              <a:rPr lang="es-PE" dirty="0" err="1" smtClean="0"/>
              <a:t>State:Descripción</a:t>
            </a:r>
            <a:r>
              <a:rPr lang="es-PE" dirty="0" smtClean="0"/>
              <a:t> de una interface y su relación con el router vecino.</a:t>
            </a:r>
          </a:p>
          <a:p>
            <a:pPr marL="723900" lvl="1" indent="-266700">
              <a:buClr>
                <a:srgbClr val="00B0F0"/>
              </a:buClr>
            </a:pPr>
            <a:endParaRPr lang="es-PE" dirty="0" smtClean="0"/>
          </a:p>
          <a:p>
            <a:pPr marL="266700" indent="-2667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Inunda </a:t>
            </a:r>
            <a:r>
              <a:rPr lang="es-PE" dirty="0" err="1" smtClean="0"/>
              <a:t>LSAs</a:t>
            </a:r>
            <a:r>
              <a:rPr lang="es-PE" dirty="0" smtClean="0"/>
              <a:t> a todos los routers del área, no solo a los routers que están directamente conectados.</a:t>
            </a:r>
          </a:p>
          <a:p>
            <a:pPr marL="266700" indent="-2667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Todas las piezas </a:t>
            </a:r>
            <a:r>
              <a:rPr lang="es-PE" dirty="0" err="1" smtClean="0"/>
              <a:t>LSAs</a:t>
            </a:r>
            <a:r>
              <a:rPr lang="es-PE" dirty="0" smtClean="0"/>
              <a:t> generados por los routers OSPF se juntan para crear la base de datos link-state.</a:t>
            </a:r>
          </a:p>
          <a:p>
            <a:pPr marL="266700" indent="-2667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Usa el algoritmo SPF para calcular la ruta más corta para cada destino y lugar en la tabla de rutas.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327P_5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517650"/>
            <a:ext cx="7773987" cy="38227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57158" y="428604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/>
              <a:t>Ejemplo de la Jerarquía OSPF</a:t>
            </a:r>
            <a:endParaRPr lang="es-PE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1538" y="5643578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Minimiza las entradas a las tablas de ruteo.</a:t>
            </a:r>
          </a:p>
          <a:p>
            <a:pPr marL="266700" indent="-266700"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Localiza el impacto de un cambio topológico dentro de un área.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1" y="571480"/>
            <a:ext cx="67866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Adyacencias vecino: el paquete </a:t>
            </a:r>
            <a:r>
              <a:rPr lang="es-ES" sz="3200" b="1" dirty="0" err="1" smtClean="0"/>
              <a:t>Hello</a:t>
            </a:r>
            <a:endParaRPr lang="es-PE" sz="3200" b="1" dirty="0"/>
          </a:p>
        </p:txBody>
      </p:sp>
      <p:pic>
        <p:nvPicPr>
          <p:cNvPr id="3" name="Picture 7" descr="327P_1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1474788"/>
            <a:ext cx="6421438" cy="4957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327P_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576388"/>
            <a:ext cx="6572250" cy="3336925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85721" y="571480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Algoritmo SPF</a:t>
            </a:r>
            <a:endParaRPr lang="es-PE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521495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Clr>
                <a:srgbClr val="00B0F0"/>
              </a:buClr>
              <a:buFont typeface="Wingdings" pitchFamily="2" charset="2"/>
              <a:buChar char="§"/>
            </a:pPr>
            <a:r>
              <a:rPr lang="es-PE" dirty="0" smtClean="0"/>
              <a:t>Sitúa a cada ruteador en la raíz de un árbol y calcula la ruta más corta a cada destino basado en costos acumulativos.</a:t>
            </a:r>
          </a:p>
          <a:p>
            <a:pPr marL="266700" lvl="1" indent="-266700">
              <a:buClr>
                <a:srgbClr val="00B0F0"/>
              </a:buClr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Cost = Reference Bandwidth / Interface Bandwidth (b/s)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327P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14752"/>
            <a:ext cx="7669213" cy="2622550"/>
          </a:xfrm>
          <a:prstGeom prst="rect">
            <a:avLst/>
          </a:prstGeom>
          <a:noFill/>
        </p:spPr>
      </p:pic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755623" y="2760665"/>
            <a:ext cx="758666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defTabSz="1028700">
              <a:lnSpc>
                <a:spcPct val="95000"/>
              </a:lnSpc>
              <a:tabLst>
                <a:tab pos="514350" algn="l"/>
                <a:tab pos="1028700" algn="l"/>
                <a:tab pos="1543050" algn="l"/>
              </a:tabLst>
            </a:pPr>
            <a:r>
              <a:rPr lang="en-US"/>
              <a:t>network </a:t>
            </a:r>
            <a:r>
              <a:rPr lang="en-US" i="1"/>
              <a:t>address</a:t>
            </a:r>
            <a:r>
              <a:rPr lang="en-US"/>
              <a:t> </a:t>
            </a:r>
            <a:r>
              <a:rPr lang="en-US" i="1"/>
              <a:t>wildcard-mask </a:t>
            </a:r>
            <a:r>
              <a:rPr lang="en-US"/>
              <a:t>area</a:t>
            </a:r>
            <a:r>
              <a:rPr lang="en-US" i="1"/>
              <a:t> area-id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755623" y="3171827"/>
            <a:ext cx="4416594" cy="26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33363" indent="-233363" defTabSz="1028700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0" dirty="0" err="1" smtClean="0">
                <a:latin typeface="Arial" charset="0"/>
              </a:rPr>
              <a:t>Asigna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err="1" smtClean="0">
                <a:latin typeface="Arial" charset="0"/>
              </a:rPr>
              <a:t>redes</a:t>
            </a:r>
            <a:r>
              <a:rPr lang="en-US" b="0" dirty="0" smtClean="0">
                <a:latin typeface="Arial" charset="0"/>
              </a:rPr>
              <a:t> a un </a:t>
            </a:r>
            <a:r>
              <a:rPr lang="en-US" dirty="0" smtClean="0"/>
              <a:t>área </a:t>
            </a:r>
            <a:r>
              <a:rPr lang="en-US" dirty="0" err="1" smtClean="0"/>
              <a:t>específica</a:t>
            </a:r>
            <a:r>
              <a:rPr lang="en-US" dirty="0" smtClean="0"/>
              <a:t> OSPF</a:t>
            </a:r>
            <a:endParaRPr lang="en-US" b="0" dirty="0">
              <a:latin typeface="Arial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755623" y="1481140"/>
            <a:ext cx="758666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defTabSz="1028700">
              <a:lnSpc>
                <a:spcPct val="95000"/>
              </a:lnSpc>
              <a:tabLst>
                <a:tab pos="514350" algn="l"/>
                <a:tab pos="1028700" algn="l"/>
                <a:tab pos="1543050" algn="l"/>
              </a:tabLst>
            </a:pPr>
            <a:r>
              <a:rPr lang="en-US" dirty="0"/>
              <a:t>router </a:t>
            </a:r>
            <a:r>
              <a:rPr lang="en-US" dirty="0" err="1"/>
              <a:t>ospf</a:t>
            </a:r>
            <a:r>
              <a:rPr lang="en-US" dirty="0"/>
              <a:t> </a:t>
            </a:r>
            <a:r>
              <a:rPr lang="en-US" i="1" dirty="0"/>
              <a:t>process-id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755623" y="1903415"/>
            <a:ext cx="3185487" cy="26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33363" indent="-233363" defTabSz="1028700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err="1" smtClean="0"/>
              <a:t>Habilita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OSPF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en el ruteador</a:t>
            </a:r>
            <a:endParaRPr lang="en-US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755623" y="1200152"/>
            <a:ext cx="1955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>
                <a:solidFill>
                  <a:schemeClr val="tx1"/>
                </a:solidFill>
              </a:rPr>
              <a:t>RouterX(config)#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755623" y="2471740"/>
            <a:ext cx="28114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>
                <a:solidFill>
                  <a:schemeClr val="tx1"/>
                </a:solidFill>
              </a:rPr>
              <a:t>RouterX(config-router)#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21" y="571480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Configuración Single-Area OSPF</a:t>
            </a:r>
            <a:endParaRPr lang="es-P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327P_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143750" cy="2282825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85721" y="571480"/>
            <a:ext cx="67866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Configuración de interfaces </a:t>
            </a:r>
            <a:r>
              <a:rPr lang="es-ES" sz="3200" b="1" dirty="0" err="1" smtClean="0"/>
              <a:t>loopback</a:t>
            </a:r>
            <a:endParaRPr lang="es-PE" sz="3200" b="1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57224" y="3929066"/>
            <a:ext cx="729932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Arial" charset="0"/>
              <a:buNone/>
            </a:pPr>
            <a:r>
              <a:rPr lang="en-US" sz="2400" b="0" dirty="0">
                <a:latin typeface="Arial" charset="0"/>
              </a:rPr>
              <a:t>Router ID:</a:t>
            </a:r>
          </a:p>
          <a:p>
            <a:pPr marL="342900" lvl="1" indent="-228600" defTabSz="814388">
              <a:lnSpc>
                <a:spcPct val="95000"/>
              </a:lnSpc>
              <a:spcBef>
                <a:spcPct val="35000"/>
              </a:spcBef>
              <a:buClr>
                <a:srgbClr val="0183B7"/>
              </a:buClr>
              <a:buFont typeface="Wingdings" pitchFamily="2" charset="2"/>
              <a:buChar char="§"/>
            </a:pPr>
            <a:r>
              <a:rPr lang="en-US" b="0" dirty="0" smtClean="0">
                <a:latin typeface="Arial" charset="0"/>
              </a:rPr>
              <a:t>Es el número con el cual </a:t>
            </a:r>
            <a:r>
              <a:rPr lang="en-US" b="0" dirty="0" err="1" smtClean="0">
                <a:latin typeface="Arial" charset="0"/>
              </a:rPr>
              <a:t>es</a:t>
            </a:r>
            <a:r>
              <a:rPr lang="en-US" b="0" dirty="0" smtClean="0">
                <a:latin typeface="Arial" charset="0"/>
              </a:rPr>
              <a:t> reconocido en OSPF.</a:t>
            </a:r>
          </a:p>
          <a:p>
            <a:pPr marL="342900" lvl="1" indent="-228600" defTabSz="814388">
              <a:lnSpc>
                <a:spcPct val="95000"/>
              </a:lnSpc>
              <a:spcBef>
                <a:spcPct val="35000"/>
              </a:spcBef>
              <a:buClr>
                <a:srgbClr val="0183B7"/>
              </a:buClr>
              <a:buFont typeface="Wingdings" pitchFamily="2" charset="2"/>
              <a:buChar char="§"/>
            </a:pPr>
            <a:r>
              <a:rPr lang="en-US" dirty="0" smtClean="0"/>
              <a:t>Default: La </a:t>
            </a:r>
            <a:r>
              <a:rPr lang="en-US" dirty="0" err="1" smtClean="0"/>
              <a:t>dirección</a:t>
            </a:r>
            <a:r>
              <a:rPr lang="en-US" dirty="0" smtClean="0"/>
              <a:t> IP más </a:t>
            </a:r>
            <a:r>
              <a:rPr lang="en-US" dirty="0" err="1" smtClean="0"/>
              <a:t>alta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interface </a:t>
            </a:r>
            <a:r>
              <a:rPr lang="en-US" dirty="0" err="1" smtClean="0"/>
              <a:t>activa</a:t>
            </a:r>
            <a:r>
              <a:rPr lang="en-US" dirty="0" smtClean="0"/>
              <a:t> en el </a:t>
            </a:r>
            <a:r>
              <a:rPr lang="en-US" dirty="0" err="1" smtClean="0"/>
              <a:t>momento</a:t>
            </a:r>
            <a:r>
              <a:rPr lang="en-US" dirty="0" smtClean="0"/>
              <a:t> en que el </a:t>
            </a:r>
            <a:r>
              <a:rPr lang="en-US" dirty="0" err="1" smtClean="0"/>
              <a:t>proceso</a:t>
            </a:r>
            <a:r>
              <a:rPr lang="en-US" dirty="0" smtClean="0"/>
              <a:t> del OSPF </a:t>
            </a:r>
            <a:r>
              <a:rPr lang="en-US" dirty="0" err="1" smtClean="0"/>
              <a:t>inicia</a:t>
            </a:r>
            <a:r>
              <a:rPr lang="en-US" dirty="0" smtClean="0"/>
              <a:t>.</a:t>
            </a:r>
          </a:p>
          <a:p>
            <a:pPr marL="342900" lvl="1" indent="-228600" defTabSz="814388">
              <a:lnSpc>
                <a:spcPct val="95000"/>
              </a:lnSpc>
              <a:spcBef>
                <a:spcPct val="35000"/>
              </a:spcBef>
              <a:buClr>
                <a:srgbClr val="0183B7"/>
              </a:buClr>
              <a:buFont typeface="Wingdings" pitchFamily="2" charset="2"/>
              <a:buChar char="§"/>
            </a:pPr>
            <a:r>
              <a:rPr lang="en-US" dirty="0" err="1" smtClean="0"/>
              <a:t>Puede</a:t>
            </a:r>
            <a:r>
              <a:rPr lang="en-US" dirty="0" smtClean="0"/>
              <a:t> ser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interfaz</a:t>
            </a:r>
            <a:r>
              <a:rPr lang="en-US" dirty="0" smtClean="0"/>
              <a:t> loopback: La </a:t>
            </a:r>
            <a:r>
              <a:rPr lang="en-US" dirty="0" err="1" smtClean="0"/>
              <a:t>dirección</a:t>
            </a:r>
            <a:r>
              <a:rPr lang="en-US" dirty="0" smtClean="0"/>
              <a:t> IP más </a:t>
            </a:r>
            <a:r>
              <a:rPr lang="en-US" dirty="0" err="1" smtClean="0"/>
              <a:t>alta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interfaz</a:t>
            </a:r>
            <a:r>
              <a:rPr lang="en-US" dirty="0" smtClean="0"/>
              <a:t> loopback </a:t>
            </a:r>
            <a:r>
              <a:rPr lang="en-US" dirty="0" err="1" smtClean="0"/>
              <a:t>activa</a:t>
            </a:r>
            <a:r>
              <a:rPr lang="en-US" dirty="0" smtClean="0"/>
              <a:t>.</a:t>
            </a:r>
          </a:p>
          <a:p>
            <a:pPr marL="342900" lvl="1" indent="-228600" defTabSz="814388">
              <a:lnSpc>
                <a:spcPct val="95000"/>
              </a:lnSpc>
              <a:spcBef>
                <a:spcPct val="35000"/>
              </a:spcBef>
              <a:buClr>
                <a:srgbClr val="0183B7"/>
              </a:buClr>
              <a:buFont typeface="Wingdings" pitchFamily="2" charset="2"/>
              <a:buChar char="§"/>
            </a:pPr>
            <a:r>
              <a:rPr lang="en-US" dirty="0" err="1" smtClean="0"/>
              <a:t>Puede</a:t>
            </a:r>
            <a:r>
              <a:rPr lang="en-US" dirty="0" smtClean="0"/>
              <a:t> ser </a:t>
            </a:r>
            <a:r>
              <a:rPr lang="en-US" dirty="0" err="1" smtClean="0"/>
              <a:t>configurado</a:t>
            </a:r>
            <a:r>
              <a:rPr lang="en-US" dirty="0" smtClean="0"/>
              <a:t> </a:t>
            </a:r>
            <a:r>
              <a:rPr lang="en-US" dirty="0" err="1" smtClean="0"/>
              <a:t>manualmente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el </a:t>
            </a:r>
            <a:r>
              <a:rPr lang="en-US" dirty="0" err="1" smtClean="0"/>
              <a:t>comando</a:t>
            </a:r>
            <a:r>
              <a:rPr lang="en-US" dirty="0" smtClean="0"/>
              <a:t> router-id.</a:t>
            </a:r>
          </a:p>
          <a:p>
            <a:pPr marL="342900" lvl="1" indent="-228600" defTabSz="814388">
              <a:lnSpc>
                <a:spcPct val="95000"/>
              </a:lnSpc>
              <a:spcBef>
                <a:spcPct val="35000"/>
              </a:spcBef>
              <a:buClr>
                <a:srgbClr val="0183B7"/>
              </a:buClr>
              <a:buFont typeface="Wingdings" pitchFamily="2" charset="2"/>
              <a:buChar char="§"/>
            </a:pPr>
            <a:endParaRPr lang="en-US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5500" y="5383213"/>
            <a:ext cx="6351588" cy="207962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endParaRPr lang="es-PE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9788" y="5802313"/>
            <a:ext cx="6342062" cy="382587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endParaRPr lang="es-PE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7875" y="1487488"/>
            <a:ext cx="758666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defTabSz="1028700">
              <a:lnSpc>
                <a:spcPct val="95000"/>
              </a:lnSpc>
              <a:tabLst>
                <a:tab pos="514350" algn="l"/>
                <a:tab pos="1028700" algn="l"/>
                <a:tab pos="1543050" algn="l"/>
              </a:tabLst>
            </a:pPr>
            <a:r>
              <a:rPr lang="en-US" dirty="0" err="1"/>
              <a:t>RouterX</a:t>
            </a:r>
            <a:r>
              <a:rPr lang="en-US" dirty="0"/>
              <a:t># show </a:t>
            </a:r>
            <a:r>
              <a:rPr lang="en-US" dirty="0" err="1"/>
              <a:t>ip</a:t>
            </a:r>
            <a:r>
              <a:rPr lang="en-US" dirty="0"/>
              <a:t> protocols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77875" y="1901825"/>
            <a:ext cx="3482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1028700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0">
                <a:latin typeface="Arial" charset="0"/>
              </a:rPr>
              <a:t>  Verifies that OSPF is configured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77875" y="2517775"/>
            <a:ext cx="758666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defTabSz="1028700">
              <a:lnSpc>
                <a:spcPct val="95000"/>
              </a:lnSpc>
              <a:tabLst>
                <a:tab pos="514350" algn="l"/>
                <a:tab pos="1028700" algn="l"/>
                <a:tab pos="1543050" algn="l"/>
              </a:tabLst>
            </a:pPr>
            <a:r>
              <a:rPr lang="en-US"/>
              <a:t>RouterX# show ip route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77875" y="2930525"/>
            <a:ext cx="46386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1028700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0">
                <a:latin typeface="Arial" charset="0"/>
              </a:rPr>
              <a:t>  Displays all the routes learned by the router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85786" y="3357562"/>
            <a:ext cx="7586663" cy="302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  <a:cs typeface="Times New Roman" pitchFamily="18" charset="0"/>
              </a:rPr>
              <a:t>RouterX# </a:t>
            </a:r>
            <a:r>
              <a:rPr lang="en-US" sz="1400">
                <a:solidFill>
                  <a:schemeClr val="accent2"/>
                </a:solidFill>
                <a:cs typeface="Times New Roman" pitchFamily="18" charset="0"/>
              </a:rPr>
              <a:t>show ip route</a:t>
            </a:r>
            <a:endParaRPr lang="en-US" sz="1400" b="0">
              <a:solidFill>
                <a:schemeClr val="accent2"/>
              </a:solidFill>
            </a:endParaRPr>
          </a:p>
          <a:p>
            <a:pPr>
              <a:lnSpc>
                <a:spcPct val="95000"/>
              </a:lnSpc>
            </a:pPr>
            <a:endParaRPr lang="en-US" sz="1400" b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Codes: I - IGRP derived, R - RIP derived, O - OSPF derived,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C - connected, S - static, E - EGP derived, B - BGP derived,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E2 - OSPF external type 2 route, N1 - OSPF NSSA external type 1 route,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N2 - OSPF NSSA external type 2 route </a:t>
            </a:r>
          </a:p>
          <a:p>
            <a:pPr>
              <a:lnSpc>
                <a:spcPct val="95000"/>
              </a:lnSpc>
            </a:pPr>
            <a:endParaRPr lang="en-US" sz="140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Gateway of last resort is 10.119.254.240 to network 10.140.0.0 </a:t>
            </a:r>
          </a:p>
          <a:p>
            <a:pPr>
              <a:lnSpc>
                <a:spcPct val="95000"/>
              </a:lnSpc>
            </a:pPr>
            <a:endParaRPr lang="en-US" sz="140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O 10.110.0.0 [110/5] via 10.119.254.6, 0:01:00, Ethernet2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O IA 10.67.10.0 [110/10] via 10.119.254.244, 0:02:22, Ethernet2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O 10.68.132.0 [110/5] via 10.119.254.6, 0:00:59, Ethernet2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O 10.130.0.0 [110/5] via 10.119.254.6, 0:00:59, Ethernet2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O E2 10.128.0.0 [170/10] via 10.119.254.244, 0:02:22, Ethernet2 </a:t>
            </a:r>
          </a:p>
          <a:p>
            <a:pPr>
              <a:lnSpc>
                <a:spcPct val="95000"/>
              </a:lnSpc>
            </a:pPr>
            <a:r>
              <a:rPr lang="en-US" sz="1400">
                <a:solidFill>
                  <a:schemeClr val="tx1"/>
                </a:solidFill>
              </a:rPr>
              <a:t>. . 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7158" y="571480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Verificación de la configuración OSPF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963" y="3716338"/>
            <a:ext cx="6956425" cy="217487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endParaRPr lang="es-PE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8488" y="4933950"/>
            <a:ext cx="7086600" cy="598488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endParaRPr lang="es-PE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30225" y="2862263"/>
            <a:ext cx="8083550" cy="27416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 err="1">
                <a:solidFill>
                  <a:schemeClr val="tx1"/>
                </a:solidFill>
              </a:rPr>
              <a:t>RouterX</a:t>
            </a:r>
            <a:r>
              <a:rPr lang="en-US" sz="1400" dirty="0">
                <a:solidFill>
                  <a:schemeClr val="tx1"/>
                </a:solidFill>
              </a:rPr>
              <a:t>#</a:t>
            </a:r>
            <a:r>
              <a:rPr lang="en-US" sz="1400" b="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accent2"/>
                </a:solidFill>
              </a:rPr>
              <a:t>show </a:t>
            </a:r>
            <a:r>
              <a:rPr lang="en-US" sz="1400" dirty="0" err="1">
                <a:solidFill>
                  <a:schemeClr val="accent2"/>
                </a:solidFill>
              </a:rPr>
              <a:t>ip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err="1">
                <a:solidFill>
                  <a:schemeClr val="accent2"/>
                </a:solidFill>
              </a:rPr>
              <a:t>ospf</a:t>
            </a:r>
            <a:r>
              <a:rPr lang="en-US" sz="1400" dirty="0">
                <a:solidFill>
                  <a:schemeClr val="accent2"/>
                </a:solidFill>
              </a:rPr>
              <a:t> interface </a:t>
            </a:r>
            <a:r>
              <a:rPr lang="en-US" sz="1400" dirty="0" err="1">
                <a:solidFill>
                  <a:schemeClr val="accent2"/>
                </a:solidFill>
              </a:rPr>
              <a:t>ethernet</a:t>
            </a:r>
            <a:r>
              <a:rPr lang="en-US" sz="1400" dirty="0">
                <a:solidFill>
                  <a:schemeClr val="accent2"/>
                </a:solidFill>
              </a:rPr>
              <a:t> 0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Ethernet 0 is up, line protocol is up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Internet Address 192.168.254.202, Mask 255.255.255.0, Area 0.0.0.0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AS 201, Router ID 192.168.99.1, Network Type BROADCAST, Cost: 10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Transmit Delay is 1 sec, State OTHER, Priority 1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Designated Router id 192.168.254.10, Interface address 192.168.254.10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Backup Designated router id 192.168.254.28, Interface </a:t>
            </a:r>
            <a:r>
              <a:rPr lang="en-US" sz="1400" dirty="0" err="1">
                <a:solidFill>
                  <a:schemeClr val="tx1"/>
                </a:solidFill>
              </a:rPr>
              <a:t>addr</a:t>
            </a:r>
            <a:r>
              <a:rPr lang="en-US" sz="1400" dirty="0">
                <a:solidFill>
                  <a:schemeClr val="tx1"/>
                </a:solidFill>
              </a:rPr>
              <a:t> 192.168.254.28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Timer intervals configured, Hello 10, Dead 60, Wait 40, Retransmit 5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Hello due in 0:00:05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Neighbor Count is 8, Adjacent neighbor count is 2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  Adjacent with neighbor 192.168.254.28 (Backup Designated Router) 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chemeClr val="tx1"/>
                </a:solidFill>
              </a:rPr>
              <a:t>  Adjacent with neighbor 192.168.254.10 (Designated Router)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0034" y="1773229"/>
            <a:ext cx="8086725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028700">
              <a:lnSpc>
                <a:spcPct val="95000"/>
              </a:lnSpc>
              <a:tabLst>
                <a:tab pos="514350" algn="l"/>
                <a:tab pos="1028700" algn="l"/>
                <a:tab pos="1543050" algn="l"/>
              </a:tabLst>
            </a:pPr>
            <a:r>
              <a:rPr lang="en-US"/>
              <a:t>RouterX# show ip ospf interface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0034" y="2214554"/>
            <a:ext cx="5018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30188" indent="-230188" defTabSz="1028700">
              <a:lnSpc>
                <a:spcPct val="95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0">
                <a:latin typeface="Arial" charset="0"/>
              </a:rPr>
              <a:t>Displays the area ID and adjacency information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7158" y="571480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Verificación de la configuración OSPF Cont.</a:t>
            </a: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7852</TotalTime>
  <Words>1007</Words>
  <Application>Microsoft Office PowerPoint</Application>
  <PresentationFormat>Presentación en pantalla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Universidad Catolica del Norte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Pilar Majmud V</dc:creator>
  <cp:lastModifiedBy>PC</cp:lastModifiedBy>
  <cp:revision>648</cp:revision>
  <dcterms:created xsi:type="dcterms:W3CDTF">2006-05-22T20:32:53Z</dcterms:created>
  <dcterms:modified xsi:type="dcterms:W3CDTF">2012-04-03T05:51:47Z</dcterms:modified>
</cp:coreProperties>
</file>