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97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33"/>
    <a:srgbClr val="F3983F"/>
    <a:srgbClr val="D9D9D9"/>
    <a:srgbClr val="ACB08D"/>
    <a:srgbClr val="C47500"/>
    <a:srgbClr val="666699"/>
    <a:srgbClr val="996600"/>
    <a:srgbClr val="666633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31" autoAdjust="0"/>
    <p:restoredTop sz="94849" autoAdjust="0"/>
  </p:normalViewPr>
  <p:slideViewPr>
    <p:cSldViewPr>
      <p:cViewPr>
        <p:scale>
          <a:sx n="60" d="100"/>
          <a:sy n="60" d="100"/>
        </p:scale>
        <p:origin x="-61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6A2592-F814-478A-A64B-5EFFB83FFE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831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A2592-F814-478A-A64B-5EFFB83FFE57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utonoma.edu.pe/index.html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ABA6-6840-405E-A8D0-E17C272682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08F8-7B05-4AEF-950F-F12AE85B66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03AA-066D-40F7-B37D-534810287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687B-4360-47A8-B955-39163F128E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F611-79E9-4383-BFA1-D8EB0D78E9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A9AF-E61F-445E-AA4C-749E0BB18D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BD2A-662D-4DF0-B71A-F9DF3CC790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4EDE-8A19-43B5-BDEA-E3E529C4B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C4B3-2C0E-4277-B692-0244C6AB8E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6" name="Picture 9" descr="http://www.autonoma.edu.pe/images/redondos/logo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879" y="0"/>
            <a:ext cx="237612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1F75-4EED-4177-8D34-5370952ED1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EB40-8C22-4DA7-918F-DE8083206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3F60-6EF2-4B13-8ABB-72B8002C16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357158" y="6457890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600" b="1" dirty="0" smtClean="0">
                <a:latin typeface="+mj-lt"/>
              </a:rPr>
              <a:t>CARRERA DE INGENIERÍA DE SISTEMAS</a:t>
            </a:r>
            <a:endParaRPr lang="es-ES" sz="16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autonoma.edu.pe/index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pe/imgres?imgurl=http://api.ning.com/files/XZq0O1ZNGXVisCTmuVymsGETybztMWOeTcQGr3qQtnlyCJ1gHp7DluRHxoQh7Fs7R*2uONags*3MTeUh7crXdky9v6o2YQWc/tecnologia.jpg&amp;imgrefurl=http://elclub.ning.com/groups&amp;usg=__a0k8-xdmqFHWBql1CUumgN83O8U=&amp;h=324&amp;w=300&amp;sz=53&amp;hl=es&amp;start=9&amp;tbnid=vo-65QATr2KqGM:&amp;tbnh=118&amp;tbnw=109&amp;prev=/images?q=tecnologia&amp;um=1&amp;hl=es&amp;lr=lang_es&amp;sa=N&amp;tbs=isch:1&amp;um=1&amp;itbs=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8263" y="0"/>
            <a:ext cx="3995737" cy="65008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5720" y="1928802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>
                <a:latin typeface="Trebuchet MS" pitchFamily="34" charset="0"/>
              </a:rPr>
              <a:t>SEMESTRE </a:t>
            </a:r>
            <a:r>
              <a:rPr lang="es-CL" b="1">
                <a:latin typeface="Trebuchet MS" pitchFamily="34" charset="0"/>
              </a:rPr>
              <a:t>ACADÉMICO </a:t>
            </a:r>
            <a:r>
              <a:rPr lang="es-CL" b="1" smtClean="0">
                <a:latin typeface="Trebuchet MS" pitchFamily="34" charset="0"/>
              </a:rPr>
              <a:t>2012-I</a:t>
            </a:r>
            <a:endParaRPr lang="es-CL" b="1" dirty="0">
              <a:latin typeface="Trebuchet MS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88013" y="6000768"/>
            <a:ext cx="3455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 sz="1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s-CL" sz="1000" b="1" dirty="0">
                <a:solidFill>
                  <a:schemeClr val="bg1"/>
                </a:solidFill>
                <a:latin typeface="Trebuchet MS" pitchFamily="34" charset="0"/>
              </a:rPr>
              <a:t>Agosto  2010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2428868"/>
            <a:ext cx="4572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3200" b="1" dirty="0" smtClean="0">
                <a:latin typeface="Trebuchet MS" pitchFamily="34" charset="0"/>
              </a:rPr>
              <a:t>Redes y Comunicaciones II</a:t>
            </a:r>
            <a:endParaRPr lang="es-CL" sz="3200" b="1" dirty="0"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99038" y="0"/>
            <a:ext cx="215900" cy="6858000"/>
          </a:xfrm>
          <a:prstGeom prst="rect">
            <a:avLst/>
          </a:prstGeom>
          <a:solidFill>
            <a:srgbClr val="ACB08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20" y="4143380"/>
            <a:ext cx="4572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4400" b="1" dirty="0" smtClean="0">
                <a:latin typeface="Trebuchet MS" pitchFamily="34" charset="0"/>
              </a:rPr>
              <a:t>SESIÓN 5</a:t>
            </a:r>
            <a:endParaRPr lang="es-CL" sz="4400" b="1" dirty="0">
              <a:latin typeface="Trebuchet MS" pitchFamily="34" charset="0"/>
            </a:endParaRPr>
          </a:p>
        </p:txBody>
      </p:sp>
      <p:pic>
        <p:nvPicPr>
          <p:cNvPr id="10" name="Picture 2" descr="http://www.autonoma.edu.pe/images/redondos/logo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04"/>
            <a:ext cx="2286016" cy="1402092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720" y="5000636"/>
            <a:ext cx="457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/>
              <a:t>Implementación de VLSM</a:t>
            </a:r>
            <a:endParaRPr lang="es-CL" sz="2400" b="1" dirty="0">
              <a:latin typeface="Trebuchet MS" pitchFamily="34" charset="0"/>
            </a:endParaRPr>
          </a:p>
        </p:txBody>
      </p:sp>
      <p:pic>
        <p:nvPicPr>
          <p:cNvPr id="2050" name="Picture 2" descr="http://t2.gstatic.com/images?q=tbn:vo-65QATr2KqGM:http://api.ning.com/files/XZq0O1ZNGXVisCTmuVymsGETybztMWOeTcQGr3qQtnlyCJ1gHp7DluRHxoQh7Fs7R*2uONags*3MTeUh7crXdky9v6o2YQWc/tecnolog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0"/>
            <a:ext cx="3929058" cy="3000372"/>
          </a:xfrm>
          <a:prstGeom prst="rect">
            <a:avLst/>
          </a:prstGeom>
          <a:noFill/>
        </p:spPr>
      </p:pic>
      <p:pic>
        <p:nvPicPr>
          <p:cNvPr id="2052" name="Picture 4" descr="google_anali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071810"/>
            <a:ext cx="3929058" cy="3519555"/>
          </a:xfrm>
          <a:prstGeom prst="rect">
            <a:avLst/>
          </a:prstGeom>
          <a:noFill/>
        </p:spPr>
      </p:pic>
      <p:pic>
        <p:nvPicPr>
          <p:cNvPr id="2054" name="Picture 6" descr="turismo_y_tecnolog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08" y="2071678"/>
            <a:ext cx="2428892" cy="1680367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3571876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 smtClean="0">
                <a:latin typeface="Trebuchet MS" pitchFamily="34" charset="0"/>
              </a:rPr>
              <a:t>ING. SERGIO UNTIVEROS</a:t>
            </a:r>
            <a:endParaRPr lang="es-CL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327P_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1677988"/>
            <a:ext cx="6784975" cy="483393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Ejemplo de VLSM Cont.</a:t>
            </a:r>
            <a:endParaRPr lang="es-PE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327P_6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544638"/>
            <a:ext cx="7440612" cy="480536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Ejemplo de VLSM Cont.</a:t>
            </a:r>
            <a:endParaRPr lang="es-PE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27P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649413"/>
            <a:ext cx="7426325" cy="36639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err="1" smtClean="0"/>
              <a:t>Sumarización</a:t>
            </a:r>
            <a:r>
              <a:rPr lang="es-PE" sz="3200" b="1" dirty="0" smtClean="0"/>
              <a:t> de Rutas</a:t>
            </a:r>
            <a:endParaRPr lang="es-PE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564357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Los protocolos de ruteo pueden </a:t>
            </a:r>
            <a:r>
              <a:rPr lang="es-PE" dirty="0" err="1" smtClean="0"/>
              <a:t>sumarizar</a:t>
            </a:r>
            <a:r>
              <a:rPr lang="es-PE" dirty="0" smtClean="0"/>
              <a:t> direcciones de varias redes en una sola IP.</a:t>
            </a:r>
            <a:endParaRPr lang="es-P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Revisión de ruteo Classful</a:t>
            </a:r>
            <a:endParaRPr lang="es-P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171448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Los protocolos de ruteo classful no incluyen la máscara de subred cuando anuncian la ruta.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Dentro de la misma red se considera una sola máscara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Las rutas sumarizadas son intercambiadas entre las redes foráneas.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Los protocolos de ruteo que utilizan classful son:</a:t>
            </a:r>
          </a:p>
          <a:p>
            <a:pPr marL="723900" lvl="1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RIP v1</a:t>
            </a:r>
          </a:p>
          <a:p>
            <a:pPr marL="723900" lvl="1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IGRP</a:t>
            </a:r>
          </a:p>
          <a:p>
            <a:pPr marL="266700" indent="-266700">
              <a:buClr>
                <a:srgbClr val="00B0F0"/>
              </a:buClr>
            </a:pPr>
            <a:endParaRPr lang="es-PE" dirty="0" smtClean="0"/>
          </a:p>
          <a:p>
            <a:pPr marL="622300" indent="-622300">
              <a:buClr>
                <a:srgbClr val="00B0F0"/>
              </a:buClr>
            </a:pPr>
            <a:r>
              <a:rPr lang="es-PE" dirty="0" smtClean="0"/>
              <a:t>Nota: Los protocolos que utilizan classful son antiguos y solo se muestra con fines didácticos.</a:t>
            </a:r>
            <a:endParaRPr lang="es-P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Revisión de ruteo </a:t>
            </a:r>
            <a:r>
              <a:rPr lang="es-PE" sz="3200" b="1" dirty="0" err="1" smtClean="0"/>
              <a:t>Classless</a:t>
            </a:r>
            <a:endParaRPr lang="es-PE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785926"/>
            <a:ext cx="7429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Protocolos de ruteo </a:t>
            </a:r>
            <a:r>
              <a:rPr lang="es-PE" dirty="0" err="1" smtClean="0"/>
              <a:t>classless</a:t>
            </a:r>
            <a:r>
              <a:rPr lang="es-PE" dirty="0" smtClean="0"/>
              <a:t> incluyen la máscara de subred cuando anuncian la ruta.</a:t>
            </a:r>
          </a:p>
          <a:p>
            <a:pPr marL="266700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Los protocolos de ruteo </a:t>
            </a:r>
            <a:r>
              <a:rPr lang="es-PE" dirty="0" err="1" smtClean="0"/>
              <a:t>classless</a:t>
            </a:r>
            <a:r>
              <a:rPr lang="es-PE" dirty="0" smtClean="0"/>
              <a:t> soportan VLSM. Una red puede tener múltiples máscaras.</a:t>
            </a:r>
          </a:p>
          <a:p>
            <a:pPr marL="266700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Las rutas sumarizadas pueden ser controladas manualmente dentro de la red.</a:t>
            </a:r>
          </a:p>
          <a:p>
            <a:pPr marL="266700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Los protocolos de ruteo </a:t>
            </a:r>
            <a:r>
              <a:rPr lang="es-PE" dirty="0" err="1" smtClean="0"/>
              <a:t>classless</a:t>
            </a:r>
            <a:r>
              <a:rPr lang="es-PE" dirty="0" smtClean="0"/>
              <a:t> son: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RIPv2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EIGRP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OSFP</a:t>
            </a:r>
          </a:p>
          <a:p>
            <a:pPr marL="266700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RIPv2 y EIGRP por defecto son classful.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El comando no auto-</a:t>
            </a:r>
            <a:r>
              <a:rPr lang="es-PE" dirty="0" err="1" smtClean="0"/>
              <a:t>summary</a:t>
            </a:r>
            <a:r>
              <a:rPr lang="es-PE" dirty="0" smtClean="0"/>
              <a:t> fuerza a estos protocolos a comportarse como </a:t>
            </a:r>
            <a:r>
              <a:rPr lang="es-PE" dirty="0" err="1" smtClean="0"/>
              <a:t>classless</a:t>
            </a:r>
            <a:r>
              <a:rPr lang="es-PE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27P_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631950"/>
            <a:ext cx="7823200" cy="448151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50004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err="1" smtClean="0"/>
              <a:t>Sumarizando</a:t>
            </a:r>
            <a:r>
              <a:rPr lang="es-PE" sz="3200" b="1" dirty="0" smtClean="0"/>
              <a:t> dentro de un octeto</a:t>
            </a:r>
            <a:endParaRPr lang="es-PE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27P_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676400"/>
            <a:ext cx="8683625" cy="45148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500042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err="1" smtClean="0"/>
              <a:t>Sumarizando</a:t>
            </a:r>
            <a:r>
              <a:rPr lang="es-PE" sz="3200" b="1" dirty="0" smtClean="0"/>
              <a:t> Direcciones en una Red VLSM</a:t>
            </a:r>
            <a:endParaRPr lang="es-PE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04988" y="2106613"/>
            <a:ext cx="5532437" cy="17922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28700">
              <a:lnSpc>
                <a:spcPct val="100000"/>
              </a:lnSpc>
            </a:pPr>
            <a:r>
              <a:rPr lang="en-US" sz="2200" dirty="0"/>
              <a:t>192.16.5.33	/32        Host</a:t>
            </a:r>
          </a:p>
          <a:p>
            <a:pPr defTabSz="1028700">
              <a:lnSpc>
                <a:spcPct val="100000"/>
              </a:lnSpc>
            </a:pPr>
            <a:r>
              <a:rPr lang="en-US" sz="2200" dirty="0"/>
              <a:t>192.16.5.32	/27	Subnet</a:t>
            </a:r>
          </a:p>
          <a:p>
            <a:pPr defTabSz="1028700">
              <a:lnSpc>
                <a:spcPct val="100000"/>
              </a:lnSpc>
            </a:pPr>
            <a:r>
              <a:rPr lang="en-US" sz="2200" dirty="0"/>
              <a:t>192.16.5.0	/24	Network</a:t>
            </a:r>
          </a:p>
          <a:p>
            <a:pPr defTabSz="1028700">
              <a:lnSpc>
                <a:spcPct val="100000"/>
              </a:lnSpc>
            </a:pPr>
            <a:r>
              <a:rPr lang="en-US" sz="2200" dirty="0"/>
              <a:t>192.16.0.0	/16	Block of Networks</a:t>
            </a:r>
          </a:p>
          <a:p>
            <a:pPr defTabSz="1028700">
              <a:lnSpc>
                <a:spcPct val="100000"/>
              </a:lnSpc>
            </a:pPr>
            <a:r>
              <a:rPr lang="en-US" sz="2200" dirty="0"/>
              <a:t>0.0.0.0		/0	Default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636713" y="4514850"/>
            <a:ext cx="6507187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Soportan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rutas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específicas</a:t>
            </a:r>
            <a:r>
              <a:rPr lang="en-US" sz="2000" dirty="0" smtClean="0">
                <a:solidFill>
                  <a:srgbClr val="000000"/>
                </a:solidFill>
              </a:rPr>
              <a:t> de host, </a:t>
            </a:r>
            <a:r>
              <a:rPr lang="en-US" sz="2000" dirty="0" err="1" smtClean="0">
                <a:solidFill>
                  <a:srgbClr val="000000"/>
                </a:solidFill>
              </a:rPr>
              <a:t>bloqueo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redes</a:t>
            </a:r>
            <a:r>
              <a:rPr lang="en-US" sz="2000" dirty="0" smtClean="0">
                <a:solidFill>
                  <a:srgbClr val="000000"/>
                </a:solidFill>
              </a:rPr>
              <a:t> y default routes</a:t>
            </a:r>
          </a:p>
          <a:p>
            <a:pPr marL="230188" indent="-230188"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Los routers </a:t>
            </a:r>
            <a:r>
              <a:rPr lang="en-US" sz="2000" dirty="0" err="1" smtClean="0">
                <a:solidFill>
                  <a:srgbClr val="000000"/>
                </a:solidFill>
              </a:rPr>
              <a:t>usan</a:t>
            </a:r>
            <a:r>
              <a:rPr lang="en-US" sz="2000" dirty="0" smtClean="0">
                <a:solidFill>
                  <a:srgbClr val="000000"/>
                </a:solidFill>
              </a:rPr>
              <a:t> el </a:t>
            </a:r>
            <a:r>
              <a:rPr lang="en-US" sz="2000" dirty="0" err="1" smtClean="0">
                <a:solidFill>
                  <a:srgbClr val="000000"/>
                </a:solidFill>
              </a:rPr>
              <a:t>prefijo</a:t>
            </a:r>
            <a:r>
              <a:rPr lang="en-US" sz="2000" dirty="0" smtClean="0">
                <a:solidFill>
                  <a:srgbClr val="000000"/>
                </a:solidFill>
              </a:rPr>
              <a:t> más largo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500042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Operación de </a:t>
            </a:r>
            <a:r>
              <a:rPr lang="es-PE" sz="3200" b="1" dirty="0" err="1" smtClean="0"/>
              <a:t>sumarización</a:t>
            </a:r>
            <a:r>
              <a:rPr lang="es-PE" sz="3200" b="1" dirty="0" smtClean="0"/>
              <a:t> de Rutas en Ruteadores Cisco</a:t>
            </a:r>
            <a:endParaRPr lang="es-PE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327P_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757363"/>
            <a:ext cx="6883400" cy="2660650"/>
          </a:xfrm>
          <a:prstGeom prst="rect">
            <a:avLst/>
          </a:prstGeom>
          <a:noFill/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063625" y="4905375"/>
            <a:ext cx="7015163" cy="114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30188" indent="-230188" defTabSz="814388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Classful RIPv1 and IGRP do not advertise subnets,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therefore cannot support discontiguous subnets.</a:t>
            </a:r>
          </a:p>
          <a:p>
            <a:pPr marL="230188" indent="-230188" defTabSz="814388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Classless OSPF, EIGRP, and RIPv2 can advertise subnets,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therefore can support discontiguous subnets.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500042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err="1" smtClean="0"/>
              <a:t>Sumarizando</a:t>
            </a:r>
            <a:r>
              <a:rPr lang="es-PE" sz="3200" b="1" dirty="0" smtClean="0"/>
              <a:t> rutas en una red discontinua</a:t>
            </a:r>
            <a:endParaRPr lang="es-PE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50004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Resumen</a:t>
            </a:r>
            <a:endParaRPr lang="es-PE" sz="3200" b="1" dirty="0"/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642910" y="1285860"/>
            <a:ext cx="7940675" cy="500066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sumarización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permite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ubicar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eficientemente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direcciones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tomando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dominio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grande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subdiviendo</a:t>
            </a:r>
            <a:r>
              <a:rPr lang="en-US" sz="2800" kern="0" dirty="0" smtClean="0">
                <a:latin typeface="+mn-lt"/>
              </a:rPr>
              <a:t>lo en </a:t>
            </a:r>
            <a:r>
              <a:rPr lang="en-US" sz="2800" kern="0" dirty="0" err="1" smtClean="0">
                <a:latin typeface="+mn-lt"/>
              </a:rPr>
              <a:t>pequeñas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subredes</a:t>
            </a:r>
            <a:r>
              <a:rPr lang="en-US" sz="2800" kern="0" dirty="0" smtClean="0"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VLSM le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permite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más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eficientemente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ubicasr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direcciones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adicionando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múltiples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niveles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la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jerarquía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direcciones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baseline="0" dirty="0" smtClean="0">
                <a:latin typeface="+mn-lt"/>
              </a:rPr>
              <a:t>Los </a:t>
            </a:r>
            <a:r>
              <a:rPr lang="en-US" sz="2800" kern="0" baseline="0" dirty="0" err="1" smtClean="0">
                <a:latin typeface="+mn-lt"/>
              </a:rPr>
              <a:t>beneficios</a:t>
            </a:r>
            <a:r>
              <a:rPr lang="en-US" sz="2800" kern="0" baseline="0" dirty="0" smtClean="0">
                <a:latin typeface="+mn-lt"/>
              </a:rPr>
              <a:t> de la </a:t>
            </a:r>
            <a:r>
              <a:rPr lang="en-US" sz="2800" kern="0" baseline="0" dirty="0" err="1" smtClean="0">
                <a:latin typeface="+mn-lt"/>
              </a:rPr>
              <a:t>sumarización</a:t>
            </a:r>
            <a:r>
              <a:rPr lang="en-US" sz="2800" kern="0" baseline="0" dirty="0" smtClean="0">
                <a:latin typeface="+mn-lt"/>
              </a:rPr>
              <a:t> de </a:t>
            </a:r>
            <a:r>
              <a:rPr lang="en-US" sz="2800" kern="0" baseline="0" dirty="0" err="1" smtClean="0">
                <a:latin typeface="+mn-lt"/>
              </a:rPr>
              <a:t>rutas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lang="en-US" sz="2800" kern="0" baseline="0" dirty="0" err="1" smtClean="0">
                <a:latin typeface="+mn-lt"/>
              </a:rPr>
              <a:t>incluye</a:t>
            </a:r>
            <a:r>
              <a:rPr lang="en-US" sz="2800" kern="0" baseline="0" dirty="0" smtClean="0"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pequeñas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tablas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ruteo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 la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habilidad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aislar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cambios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topológicos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857232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/>
              <a:t>Revisión de Subredes</a:t>
            </a:r>
            <a:endParaRPr lang="es-P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1538" y="2071678"/>
            <a:ext cx="75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Para identificar las redes se debe prestar los bits del host ID de la dirección IP:</a:t>
            </a:r>
          </a:p>
          <a:p>
            <a:endParaRPr lang="es-PE" dirty="0" smtClean="0"/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El número de subredes disponibles depende del número de bits prestados.</a:t>
            </a:r>
          </a:p>
          <a:p>
            <a:pPr marL="723900" lvl="1" indent="-266700">
              <a:buClr>
                <a:srgbClr val="00B0F0"/>
              </a:buClr>
              <a:buFont typeface="Courier New" pitchFamily="49" charset="0"/>
              <a:buChar char="o"/>
            </a:pPr>
            <a:r>
              <a:rPr lang="es-PE" dirty="0" smtClean="0"/>
              <a:t>El Número de subredes = 2</a:t>
            </a:r>
            <a:r>
              <a:rPr lang="es-PE" baseline="30000" dirty="0" smtClean="0"/>
              <a:t>s</a:t>
            </a:r>
            <a:r>
              <a:rPr lang="es-PE" dirty="0" smtClean="0"/>
              <a:t>, donde s es el número de bits prestados.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El numero de hosts por cada subred depende del número de bits que no han sido prestados.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#Host por cada subred= 2</a:t>
            </a:r>
            <a:r>
              <a:rPr lang="es-PE" baseline="30000" dirty="0" smtClean="0"/>
              <a:t>h</a:t>
            </a:r>
            <a:r>
              <a:rPr lang="es-PE" dirty="0" smtClean="0"/>
              <a:t>-2, donde h es la cantidad de bits que no han sido prestados.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Una dirección es para identificar la subred.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Otra dirección es para el broadcast.</a:t>
            </a:r>
            <a:endParaRPr lang="es-P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868" y="257174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Gracias</a:t>
            </a:r>
            <a:endParaRPr lang="es-P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327P_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91136"/>
            <a:ext cx="4976806" cy="434266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85786" y="857232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Posibles subredes y hosts para una red clase C</a:t>
            </a:r>
            <a:endParaRPr lang="es-PE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327P_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350346" cy="959610"/>
          </a:xfrm>
          <a:prstGeom prst="rect">
            <a:avLst/>
          </a:prstGeom>
          <a:noFill/>
        </p:spPr>
      </p:pic>
      <p:pic>
        <p:nvPicPr>
          <p:cNvPr id="3" name="Picture 25" descr="327P_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86058"/>
            <a:ext cx="4929222" cy="366446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42910" y="64291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Posibles subredes y hosts para una red clase B</a:t>
            </a:r>
            <a:endParaRPr lang="es-PE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327P_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374166" cy="813633"/>
          </a:xfrm>
          <a:prstGeom prst="rect">
            <a:avLst/>
          </a:prstGeom>
          <a:noFill/>
        </p:spPr>
      </p:pic>
      <p:pic>
        <p:nvPicPr>
          <p:cNvPr id="3" name="Picture 12" descr="327P_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146" y="3084965"/>
            <a:ext cx="5118981" cy="303327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0034" y="500042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Posibles subredes y hosts para una red clase A</a:t>
            </a:r>
            <a:endParaRPr lang="es-PE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Ejercicio: Revisión de Subred</a:t>
            </a:r>
            <a:endParaRPr lang="es-P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1" y="1857364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Calcule las subredes de una red 172.16.0.0/16 que proporciona 100 subredes y maximiza la cantidad de hosts por cada subred.</a:t>
            </a:r>
          </a:p>
          <a:p>
            <a:endParaRPr lang="es-PE" dirty="0" smtClean="0"/>
          </a:p>
          <a:p>
            <a:pPr marL="266700" indent="-266700">
              <a:buFont typeface="Wingdings" pitchFamily="2" charset="2"/>
              <a:buChar char="§"/>
            </a:pPr>
            <a:r>
              <a:rPr lang="es-PE" dirty="0" smtClean="0"/>
              <a:t>¿Cuantos bits serán necesarios ser prestados?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PE" dirty="0" smtClean="0"/>
              <a:t>¿Cuál es la nueva máscara?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PE" dirty="0" smtClean="0"/>
              <a:t>¿Cuáles son los cuatro primeros </a:t>
            </a:r>
            <a:r>
              <a:rPr lang="es-PE" dirty="0" err="1" smtClean="0"/>
              <a:t>subnets</a:t>
            </a:r>
            <a:r>
              <a:rPr lang="es-PE" dirty="0" smtClean="0"/>
              <a:t>?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PE" dirty="0" smtClean="0"/>
              <a:t>¿Cuáles son los rangos para las direcciones de host de las cuatro </a:t>
            </a:r>
            <a:r>
              <a:rPr lang="es-PE" dirty="0" err="1" smtClean="0"/>
              <a:t>subnets</a:t>
            </a:r>
            <a:r>
              <a:rPr lang="es-PE" dirty="0" smtClean="0"/>
              <a:t>?</a:t>
            </a:r>
          </a:p>
          <a:p>
            <a:pPr marL="266700" indent="-266700">
              <a:buFont typeface="Wingdings" pitchFamily="2" charset="2"/>
              <a:buChar char="§"/>
            </a:pPr>
            <a:endParaRPr lang="es-P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¿Qué es un VLSM, Variable-</a:t>
            </a:r>
            <a:r>
              <a:rPr lang="es-PE" sz="3200" b="1" dirty="0" err="1" smtClean="0"/>
              <a:t>Length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Subnet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Mask</a:t>
            </a:r>
            <a:r>
              <a:rPr lang="es-PE" sz="3200" b="1" dirty="0" smtClean="0"/>
              <a:t>?</a:t>
            </a:r>
            <a:endParaRPr lang="es-PE" sz="3200" b="1" dirty="0"/>
          </a:p>
        </p:txBody>
      </p:sp>
      <p:pic>
        <p:nvPicPr>
          <p:cNvPr id="3" name="Picture 5" descr="327P_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5275" cy="350837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00100" y="5429264"/>
            <a:ext cx="785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La red 172.16.14.0/24 ha sido dividido en pequeñas subredes.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es-PE" dirty="0" smtClean="0"/>
              <a:t>Subred con una máscara /27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es-PE" dirty="0" smtClean="0"/>
              <a:t>Luego la sub red /27 no utilizada, subdividirla en una superred /30</a:t>
            </a:r>
            <a:endParaRPr lang="es-P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327P_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1404938"/>
            <a:ext cx="6791325" cy="510381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Ejemplo de VLSM</a:t>
            </a:r>
            <a:endParaRPr lang="es-PE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27P_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1843088"/>
            <a:ext cx="8455025" cy="383063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50004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Ejemplo de VLSM Cont.</a:t>
            </a:r>
            <a:endParaRPr lang="es-PE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545</Words>
  <Application>Microsoft Office PowerPoint</Application>
  <PresentationFormat>Presentación en pantalla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Universidad Catolica del Norte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Pilar Majmud V</dc:creator>
  <cp:lastModifiedBy>PC</cp:lastModifiedBy>
  <cp:revision>611</cp:revision>
  <dcterms:created xsi:type="dcterms:W3CDTF">2006-05-22T20:32:53Z</dcterms:created>
  <dcterms:modified xsi:type="dcterms:W3CDTF">2012-04-03T05:51:04Z</dcterms:modified>
</cp:coreProperties>
</file>