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2" r:id="rId16"/>
    <p:sldId id="310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6" r:id="rId29"/>
    <p:sldId id="324" r:id="rId30"/>
    <p:sldId id="297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33"/>
    <a:srgbClr val="F3983F"/>
    <a:srgbClr val="D9D9D9"/>
    <a:srgbClr val="ACB08D"/>
    <a:srgbClr val="C47500"/>
    <a:srgbClr val="666699"/>
    <a:srgbClr val="996600"/>
    <a:srgbClr val="666633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31" autoAdjust="0"/>
    <p:restoredTop sz="94849" autoAdjust="0"/>
  </p:normalViewPr>
  <p:slideViewPr>
    <p:cSldViewPr>
      <p:cViewPr>
        <p:scale>
          <a:sx n="60" d="100"/>
          <a:sy n="60" d="100"/>
        </p:scale>
        <p:origin x="-61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6A2592-F814-478A-A64B-5EFFB83FFE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831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A2592-F814-478A-A64B-5EFFB83FFE57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utonoma.edu.pe/index.html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ABA6-6840-405E-A8D0-E17C272682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08F8-7B05-4AEF-950F-F12AE85B66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03AA-066D-40F7-B37D-534810287F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687B-4360-47A8-B955-39163F128E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9F611-79E9-4383-BFA1-D8EB0D78E9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A9AF-E61F-445E-AA4C-749E0BB18D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BD2A-662D-4DF0-B71A-F9DF3CC790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4EDE-8A19-43B5-BDEA-E3E529C4B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C4B3-2C0E-4277-B692-0244C6AB8E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6" name="Picture 9" descr="http://www.autonoma.edu.pe/images/redondos/logo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879" y="0"/>
            <a:ext cx="237612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1F75-4EED-4177-8D34-5370952ED1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EB40-8C22-4DA7-918F-DE8083206D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3F60-6EF2-4B13-8ABB-72B8002C16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357158" y="6457890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600" b="1" dirty="0" smtClean="0">
                <a:latin typeface="+mj-lt"/>
              </a:rPr>
              <a:t>CARRERA DE INGENIERÍA DE SISTEMAS</a:t>
            </a:r>
            <a:endParaRPr lang="es-ES" sz="16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www.autonoma.edu.pe/index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.pe/imgres?imgurl=http://api.ning.com/files/XZq0O1ZNGXVisCTmuVymsGETybztMWOeTcQGr3qQtnlyCJ1gHp7DluRHxoQh7Fs7R*2uONags*3MTeUh7crXdky9v6o2YQWc/tecnologia.jpg&amp;imgrefurl=http://elclub.ning.com/groups&amp;usg=__a0k8-xdmqFHWBql1CUumgN83O8U=&amp;h=324&amp;w=300&amp;sz=53&amp;hl=es&amp;start=9&amp;tbnid=vo-65QATr2KqGM:&amp;tbnh=118&amp;tbnw=109&amp;prev=/images?q=tecnologia&amp;um=1&amp;hl=es&amp;lr=lang_es&amp;sa=N&amp;tbs=isch:1&amp;um=1&amp;itbs=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148263" y="0"/>
            <a:ext cx="3995737" cy="65008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5720" y="1928802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>
                <a:latin typeface="Trebuchet MS" pitchFamily="34" charset="0"/>
              </a:rPr>
              <a:t>SEMESTRE </a:t>
            </a:r>
            <a:r>
              <a:rPr lang="es-CL" b="1">
                <a:latin typeface="Trebuchet MS" pitchFamily="34" charset="0"/>
              </a:rPr>
              <a:t>ACADÉMICO </a:t>
            </a:r>
            <a:r>
              <a:rPr lang="es-CL" b="1" smtClean="0">
                <a:latin typeface="Trebuchet MS" pitchFamily="34" charset="0"/>
              </a:rPr>
              <a:t>2012-I</a:t>
            </a:r>
            <a:endParaRPr lang="es-CL" b="1" dirty="0">
              <a:latin typeface="Trebuchet MS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88013" y="6000768"/>
            <a:ext cx="34559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 sz="1400" dirty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s-CL" sz="1000" b="1" dirty="0">
                <a:solidFill>
                  <a:schemeClr val="bg1"/>
                </a:solidFill>
                <a:latin typeface="Trebuchet MS" pitchFamily="34" charset="0"/>
              </a:rPr>
              <a:t>Agosto  2010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720" y="2428868"/>
            <a:ext cx="4572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3200" b="1" dirty="0" smtClean="0">
                <a:latin typeface="Trebuchet MS" pitchFamily="34" charset="0"/>
              </a:rPr>
              <a:t>Redes y Comunicaciones II</a:t>
            </a:r>
            <a:endParaRPr lang="es-CL" sz="3200" b="1" dirty="0">
              <a:latin typeface="Trebuchet MS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99038" y="0"/>
            <a:ext cx="215900" cy="6858000"/>
          </a:xfrm>
          <a:prstGeom prst="rect">
            <a:avLst/>
          </a:prstGeom>
          <a:solidFill>
            <a:srgbClr val="ACB08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5720" y="4143380"/>
            <a:ext cx="45720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4400" b="1" dirty="0" smtClean="0">
                <a:latin typeface="Trebuchet MS" pitchFamily="34" charset="0"/>
              </a:rPr>
              <a:t>SESIÓN 4</a:t>
            </a:r>
            <a:endParaRPr lang="es-CL" sz="4400" b="1" dirty="0">
              <a:latin typeface="Trebuchet MS" pitchFamily="34" charset="0"/>
            </a:endParaRPr>
          </a:p>
        </p:txBody>
      </p:sp>
      <p:pic>
        <p:nvPicPr>
          <p:cNvPr id="10" name="Picture 2" descr="http://www.autonoma.edu.pe/images/redondos/logo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04"/>
            <a:ext cx="2286016" cy="1402092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720" y="5000636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/>
              <a:t>Construcción de Redes Ruteadas de Tamaño Medio</a:t>
            </a:r>
            <a:endParaRPr lang="es-CL" sz="2400" b="1" dirty="0">
              <a:latin typeface="Trebuchet MS" pitchFamily="34" charset="0"/>
            </a:endParaRPr>
          </a:p>
        </p:txBody>
      </p:sp>
      <p:pic>
        <p:nvPicPr>
          <p:cNvPr id="2050" name="Picture 2" descr="http://t2.gstatic.com/images?q=tbn:vo-65QATr2KqGM:http://api.ning.com/files/XZq0O1ZNGXVisCTmuVymsGETybztMWOeTcQGr3qQtnlyCJ1gHp7DluRHxoQh7Fs7R*2uONags*3MTeUh7crXdky9v6o2YQWc/tecnologi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0"/>
            <a:ext cx="3929058" cy="3000372"/>
          </a:xfrm>
          <a:prstGeom prst="rect">
            <a:avLst/>
          </a:prstGeom>
          <a:noFill/>
        </p:spPr>
      </p:pic>
      <p:pic>
        <p:nvPicPr>
          <p:cNvPr id="2052" name="Picture 4" descr="google_analitic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3071810"/>
            <a:ext cx="3929058" cy="3519555"/>
          </a:xfrm>
          <a:prstGeom prst="rect">
            <a:avLst/>
          </a:prstGeom>
          <a:noFill/>
        </p:spPr>
      </p:pic>
      <p:pic>
        <p:nvPicPr>
          <p:cNvPr id="2054" name="Picture 6" descr="turismo_y_tecnolog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08" y="2071678"/>
            <a:ext cx="2428892" cy="1680367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3571876"/>
            <a:ext cx="457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b="1" dirty="0" smtClean="0">
                <a:latin typeface="Trebuchet MS" pitchFamily="34" charset="0"/>
              </a:rPr>
              <a:t>ING. SERGIO UNTIVEROS</a:t>
            </a:r>
            <a:endParaRPr lang="es-CL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pPr algn="l"/>
            <a:r>
              <a:rPr lang="es-ES" sz="3200" b="1" dirty="0" smtClean="0"/>
              <a:t>Manteniendo la información de ruteo</a:t>
            </a:r>
            <a:endParaRPr lang="es-PE" sz="3200" b="1" dirty="0"/>
          </a:p>
        </p:txBody>
      </p:sp>
      <p:pic>
        <p:nvPicPr>
          <p:cNvPr id="3" name="Picture 8" descr="327P_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797050"/>
            <a:ext cx="7304087" cy="315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5733256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Las actualizaciones se realizan paso a paso de </a:t>
            </a:r>
            <a:r>
              <a:rPr lang="es-ES" dirty="0" err="1" smtClean="0"/>
              <a:t>router</a:t>
            </a:r>
            <a:r>
              <a:rPr lang="es-ES" dirty="0" smtClean="0"/>
              <a:t> a </a:t>
            </a:r>
            <a:r>
              <a:rPr lang="es-ES" dirty="0" err="1" smtClean="0"/>
              <a:t>router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175458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pPr algn="l"/>
            <a:r>
              <a:rPr lang="es-ES" sz="2800" b="1" dirty="0" smtClean="0"/>
              <a:t>Entradas de ruteo inconsistentes: </a:t>
            </a:r>
            <a:r>
              <a:rPr lang="es-ES" sz="2800" b="1" dirty="0" err="1" smtClean="0"/>
              <a:t>Counting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infinity</a:t>
            </a:r>
            <a:r>
              <a:rPr lang="es-ES" sz="2800" b="1" dirty="0" smtClean="0"/>
              <a:t> y </a:t>
            </a:r>
            <a:r>
              <a:rPr lang="es-ES" sz="2800" b="1" dirty="0" err="1" smtClean="0"/>
              <a:t>routing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loops</a:t>
            </a:r>
            <a:endParaRPr lang="es-PE" sz="2800" b="1" dirty="0"/>
          </a:p>
        </p:txBody>
      </p:sp>
      <p:pic>
        <p:nvPicPr>
          <p:cNvPr id="3" name="Picture 8" descr="327P_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17675"/>
            <a:ext cx="8299450" cy="342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7461" y="570305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Cada </a:t>
            </a:r>
            <a:r>
              <a:rPr lang="es-ES" dirty="0" err="1" smtClean="0"/>
              <a:t>router</a:t>
            </a:r>
            <a:r>
              <a:rPr lang="es-ES" dirty="0" smtClean="0"/>
              <a:t> mantiene la distancia de sí mismo a cada red de destino posible.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54447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 smtClean="0"/>
              <a:t>Counting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Infinity</a:t>
            </a:r>
            <a:endParaRPr lang="es-PE" sz="3200" b="1" dirty="0"/>
          </a:p>
        </p:txBody>
      </p:sp>
      <p:pic>
        <p:nvPicPr>
          <p:cNvPr id="3" name="Picture 61" descr="327P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716088"/>
            <a:ext cx="8272462" cy="3430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554859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Convergencia lenta produce  tablas de ruteo inconsistentes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339310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 smtClean="0"/>
              <a:t>Counting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Infinity</a:t>
            </a:r>
            <a:r>
              <a:rPr lang="es-ES" sz="3200" b="1" dirty="0" smtClean="0"/>
              <a:t> cont.</a:t>
            </a:r>
            <a:endParaRPr lang="es-PE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5548590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Router</a:t>
            </a:r>
            <a:r>
              <a:rPr lang="es-ES" dirty="0" smtClean="0"/>
              <a:t> C concluye que la mejor  ruta a la red 10.4.0.0 es a través de B</a:t>
            </a:r>
            <a:endParaRPr lang="es-PE" dirty="0"/>
          </a:p>
        </p:txBody>
      </p:sp>
      <p:pic>
        <p:nvPicPr>
          <p:cNvPr id="5" name="Picture 6" descr="327P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17675"/>
            <a:ext cx="8299450" cy="342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44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 smtClean="0"/>
              <a:t>Counting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Infinity</a:t>
            </a:r>
            <a:r>
              <a:rPr lang="es-ES" sz="3200" b="1" dirty="0" smtClean="0"/>
              <a:t> cont.</a:t>
            </a:r>
            <a:endParaRPr lang="es-PE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5548590"/>
            <a:ext cx="592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Router</a:t>
            </a:r>
            <a:r>
              <a:rPr lang="es-ES" dirty="0" smtClean="0"/>
              <a:t> A actualiza su tabla con la información incorrecta</a:t>
            </a:r>
            <a:endParaRPr lang="es-PE" dirty="0"/>
          </a:p>
        </p:txBody>
      </p:sp>
      <p:pic>
        <p:nvPicPr>
          <p:cNvPr id="6" name="Picture 6" descr="327P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17675"/>
            <a:ext cx="8299450" cy="342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548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err="1" smtClean="0"/>
              <a:t>Counting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to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Infinity</a:t>
            </a:r>
            <a:r>
              <a:rPr lang="es-ES" sz="3200" b="1" dirty="0" smtClean="0"/>
              <a:t> cont.</a:t>
            </a:r>
            <a:endParaRPr lang="es-PE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9632" y="554859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conteo de saltos para la red 10.4.0.0 se va al infinito</a:t>
            </a:r>
            <a:endParaRPr lang="es-PE" dirty="0"/>
          </a:p>
        </p:txBody>
      </p:sp>
      <p:pic>
        <p:nvPicPr>
          <p:cNvPr id="5" name="Picture 7" descr="327P_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719263"/>
            <a:ext cx="8291512" cy="342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3886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6400816" cy="1143000"/>
          </a:xfrm>
        </p:spPr>
        <p:txBody>
          <a:bodyPr/>
          <a:lstStyle/>
          <a:p>
            <a:pPr algn="l"/>
            <a:r>
              <a:rPr lang="es-PE" sz="3200" b="1" dirty="0" smtClean="0"/>
              <a:t>Solución para </a:t>
            </a:r>
            <a:r>
              <a:rPr lang="es-PE" sz="3200" b="1" dirty="0" err="1" smtClean="0"/>
              <a:t>counting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to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Infinity</a:t>
            </a:r>
            <a:endParaRPr lang="es-PE" sz="3200" b="1" dirty="0"/>
          </a:p>
        </p:txBody>
      </p:sp>
      <p:pic>
        <p:nvPicPr>
          <p:cNvPr id="3" name="Picture 8" descr="327P_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717675"/>
            <a:ext cx="8299450" cy="342741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42910" y="5572140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Un límite es configurado para prevenir loop infinitos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68263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/>
              <a:t>Routing </a:t>
            </a:r>
            <a:r>
              <a:rPr lang="es-PE" sz="3200" b="1" dirty="0" err="1" smtClean="0"/>
              <a:t>loops</a:t>
            </a:r>
            <a:endParaRPr lang="es-PE" sz="3200" b="1" dirty="0"/>
          </a:p>
        </p:txBody>
      </p:sp>
      <p:pic>
        <p:nvPicPr>
          <p:cNvPr id="3" name="Picture 6" descr="327P_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99450" cy="384492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71472" y="5643578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Los paquetes dirigidos a la red 10.4.0.0 rebota (loop) entre los routers B y C</a:t>
            </a:r>
            <a:endParaRPr lang="es-P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pPr algn="l"/>
            <a:r>
              <a:rPr lang="es-PE" sz="3200" b="1" dirty="0" smtClean="0"/>
              <a:t>Solución para Routing </a:t>
            </a:r>
            <a:r>
              <a:rPr lang="es-PE" sz="3200" b="1" dirty="0" err="1" smtClean="0"/>
              <a:t>Loops</a:t>
            </a:r>
            <a:r>
              <a:rPr lang="es-PE" sz="3200" b="1" dirty="0" smtClean="0"/>
              <a:t>: Split </a:t>
            </a:r>
            <a:r>
              <a:rPr lang="es-PE" sz="3200" b="1" dirty="0" err="1" smtClean="0"/>
              <a:t>Horizon</a:t>
            </a:r>
            <a:endParaRPr lang="es-PE" sz="3200" b="1" dirty="0"/>
          </a:p>
        </p:txBody>
      </p:sp>
      <p:pic>
        <p:nvPicPr>
          <p:cNvPr id="3" name="Picture 8" descr="327P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662113"/>
            <a:ext cx="8583612" cy="353853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00034" y="5643578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No envía información de ruteo en la ruta de donde vino la información.</a:t>
            </a:r>
            <a:endParaRPr lang="es-P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327P_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558925"/>
            <a:ext cx="8601075" cy="3546475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pPr algn="l"/>
            <a:r>
              <a:rPr lang="es-PE" sz="2800" b="1" dirty="0" smtClean="0"/>
              <a:t>Solución para Routing </a:t>
            </a:r>
            <a:r>
              <a:rPr lang="es-PE" sz="2800" b="1" dirty="0" err="1" smtClean="0"/>
              <a:t>Loops</a:t>
            </a:r>
            <a:r>
              <a:rPr lang="es-PE" sz="2800" b="1" dirty="0" smtClean="0"/>
              <a:t>: </a:t>
            </a:r>
            <a:r>
              <a:rPr lang="es-PE" sz="2800" b="1" dirty="0" err="1" smtClean="0"/>
              <a:t>Route</a:t>
            </a:r>
            <a:r>
              <a:rPr lang="es-PE" sz="2800" b="1" dirty="0" smtClean="0"/>
              <a:t> </a:t>
            </a:r>
            <a:r>
              <a:rPr lang="es-PE" sz="2800" b="1" dirty="0" err="1" smtClean="0"/>
              <a:t>Poisoning</a:t>
            </a:r>
            <a:r>
              <a:rPr lang="es-PE" sz="2800" b="1" dirty="0" smtClean="0"/>
              <a:t> and </a:t>
            </a:r>
            <a:r>
              <a:rPr lang="es-PE" sz="2800" b="1" dirty="0" err="1" smtClean="0"/>
              <a:t>Poison</a:t>
            </a:r>
            <a:r>
              <a:rPr lang="es-PE" sz="2800" b="1" dirty="0" smtClean="0"/>
              <a:t> Reverse</a:t>
            </a:r>
            <a:endParaRPr lang="es-PE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5572140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Los routers anuncian la distancia de las rutas que han pasado al infinito.</a:t>
            </a:r>
            <a:endParaRPr lang="es-P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844824"/>
            <a:ext cx="2880320" cy="37856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Ruta Estática</a:t>
            </a:r>
          </a:p>
          <a:p>
            <a:endParaRPr lang="es-ES" sz="2400" b="1" dirty="0" smtClean="0"/>
          </a:p>
          <a:p>
            <a:r>
              <a:rPr lang="es-ES" sz="2400" dirty="0" smtClean="0"/>
              <a:t>Utiliza una ruta que un administrador de red ingresa manualmente</a:t>
            </a:r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P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4048" y="1844824"/>
            <a:ext cx="2960105" cy="37856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r>
              <a:rPr lang="es-ES" sz="2400" b="1" dirty="0" smtClean="0"/>
              <a:t>Ruta Dinámica</a:t>
            </a:r>
            <a:endParaRPr lang="es-ES" sz="2400" b="1" dirty="0"/>
          </a:p>
          <a:p>
            <a:endParaRPr lang="es-ES" sz="2400" dirty="0"/>
          </a:p>
          <a:p>
            <a:r>
              <a:rPr lang="es-ES" sz="2400" dirty="0" smtClean="0"/>
              <a:t>Utiliza una ruta que un protocolo de ruteo determina para una topología o cambios de tráfico</a:t>
            </a:r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PE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97177" y="544324"/>
            <a:ext cx="64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Ruta Estática VS Ruta Dinámica</a:t>
            </a:r>
            <a:endParaRPr lang="es-PE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3488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327P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657350"/>
            <a:ext cx="8601075" cy="3546475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pPr algn="l"/>
            <a:r>
              <a:rPr lang="es-PE" sz="2800" b="1" dirty="0" smtClean="0"/>
              <a:t>Solución para Routing </a:t>
            </a:r>
            <a:r>
              <a:rPr lang="es-PE" sz="2800" b="1" dirty="0" err="1" smtClean="0"/>
              <a:t>Loops</a:t>
            </a:r>
            <a:r>
              <a:rPr lang="es-PE" sz="2800" b="1" dirty="0" smtClean="0"/>
              <a:t>: </a:t>
            </a:r>
            <a:r>
              <a:rPr lang="es-PE" sz="2800" b="1" dirty="0" err="1" smtClean="0"/>
              <a:t>Route</a:t>
            </a:r>
            <a:r>
              <a:rPr lang="es-PE" sz="2800" b="1" dirty="0" smtClean="0"/>
              <a:t> </a:t>
            </a:r>
            <a:r>
              <a:rPr lang="es-PE" sz="2800" b="1" dirty="0" err="1" smtClean="0"/>
              <a:t>Poisoning</a:t>
            </a:r>
            <a:r>
              <a:rPr lang="es-PE" sz="2800" b="1" dirty="0" smtClean="0"/>
              <a:t> and </a:t>
            </a:r>
            <a:r>
              <a:rPr lang="es-PE" sz="2800" b="1" dirty="0" err="1" smtClean="0"/>
              <a:t>Poison</a:t>
            </a:r>
            <a:r>
              <a:rPr lang="es-PE" sz="2800" b="1" dirty="0" smtClean="0"/>
              <a:t> Reverse</a:t>
            </a:r>
            <a:endParaRPr lang="es-PE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5643578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err="1" smtClean="0"/>
              <a:t>Poison</a:t>
            </a:r>
            <a:r>
              <a:rPr lang="es-PE" dirty="0" smtClean="0"/>
              <a:t> Reverse sobre escribe Split </a:t>
            </a:r>
            <a:r>
              <a:rPr lang="es-PE" dirty="0" err="1" smtClean="0"/>
              <a:t>Horizon</a:t>
            </a:r>
            <a:endParaRPr lang="es-P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327P_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981200"/>
            <a:ext cx="8135938" cy="2495550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pPr algn="l"/>
            <a:r>
              <a:rPr lang="es-PE" sz="3200" b="1" dirty="0" smtClean="0"/>
              <a:t>Solución para Routing </a:t>
            </a:r>
            <a:r>
              <a:rPr lang="es-PE" sz="3200" b="1" dirty="0" err="1" smtClean="0"/>
              <a:t>Loops</a:t>
            </a:r>
            <a:r>
              <a:rPr lang="es-PE" sz="3200" b="1" dirty="0" smtClean="0"/>
              <a:t>: </a:t>
            </a:r>
            <a:r>
              <a:rPr lang="es-PE" sz="3200" b="1" dirty="0" err="1" smtClean="0"/>
              <a:t>Hold</a:t>
            </a:r>
            <a:r>
              <a:rPr lang="es-PE" sz="3200" b="1" dirty="0" smtClean="0"/>
              <a:t>-Down Timers</a:t>
            </a:r>
            <a:endParaRPr lang="es-PE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500063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router mantiene una entrada para el estado “</a:t>
            </a:r>
            <a:r>
              <a:rPr lang="es-ES" dirty="0" err="1" smtClean="0"/>
              <a:t>Possibly</a:t>
            </a:r>
            <a:r>
              <a:rPr lang="es-ES" dirty="0" smtClean="0"/>
              <a:t> Down” de la red, dando tiempo a los otros routers volver a calcular este cambio en la topología.</a:t>
            </a:r>
            <a:endParaRPr lang="es-P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err="1" smtClean="0"/>
              <a:t>Triggered</a:t>
            </a:r>
            <a:r>
              <a:rPr lang="es-PE" sz="3200" b="1" dirty="0" smtClean="0"/>
              <a:t> </a:t>
            </a:r>
            <a:r>
              <a:rPr lang="es-PE" sz="3200" b="1" dirty="0" err="1" smtClean="0"/>
              <a:t>Updates</a:t>
            </a:r>
            <a:endParaRPr lang="es-PE" sz="3200" b="1" dirty="0"/>
          </a:p>
        </p:txBody>
      </p:sp>
      <p:pic>
        <p:nvPicPr>
          <p:cNvPr id="3" name="Picture 9" descr="327P_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2133600"/>
            <a:ext cx="8126412" cy="165417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714348" y="471488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El router envía actualizaciones cuando ocurre un cambio en su tabla de rutas.</a:t>
            </a:r>
            <a:endParaRPr lang="es-P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/>
              <a:t>Eliminando Routing </a:t>
            </a:r>
            <a:r>
              <a:rPr lang="es-PE" sz="3200" b="1" dirty="0" err="1" smtClean="0"/>
              <a:t>Loops</a:t>
            </a:r>
            <a:endParaRPr lang="es-PE" sz="3200" b="1" dirty="0"/>
          </a:p>
        </p:txBody>
      </p:sp>
      <p:pic>
        <p:nvPicPr>
          <p:cNvPr id="3" name="Picture 7" descr="327P_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2032000"/>
            <a:ext cx="8245475" cy="36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27P_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2032000"/>
            <a:ext cx="8245475" cy="3683000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/>
              <a:t>Eliminando Routing </a:t>
            </a:r>
            <a:r>
              <a:rPr lang="es-PE" sz="3200" b="1" dirty="0" err="1" smtClean="0"/>
              <a:t>Loops</a:t>
            </a:r>
            <a:r>
              <a:rPr lang="es-PE" sz="3200" b="1" dirty="0" smtClean="0"/>
              <a:t> Cont.</a:t>
            </a:r>
            <a:endParaRPr lang="es-PE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327P_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7467600" cy="3683000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l"/>
            <a:r>
              <a:rPr lang="es-PE" sz="3200" b="1" dirty="0" smtClean="0"/>
              <a:t>Eliminando Routing </a:t>
            </a:r>
            <a:r>
              <a:rPr lang="es-PE" sz="3200" b="1" dirty="0" err="1" smtClean="0"/>
              <a:t>Loops</a:t>
            </a:r>
            <a:r>
              <a:rPr lang="es-PE" sz="3200" b="1" dirty="0" smtClean="0"/>
              <a:t> Cont.</a:t>
            </a:r>
            <a:endParaRPr lang="es-PE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/>
              <a:t>Link State Routing </a:t>
            </a:r>
            <a:r>
              <a:rPr lang="es-PE" sz="3200" b="1" dirty="0" err="1" smtClean="0"/>
              <a:t>Protocols</a:t>
            </a:r>
            <a:endParaRPr lang="es-PE" sz="3200" b="1" dirty="0"/>
          </a:p>
        </p:txBody>
      </p:sp>
      <p:pic>
        <p:nvPicPr>
          <p:cNvPr id="3" name="Picture 11" descr="327P_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813" y="1709738"/>
            <a:ext cx="5541962" cy="354806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285852" y="514351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Después de una inundación (flooding) inicial de LSA, los routers link-state pasan pequeños anuncios </a:t>
            </a:r>
            <a:r>
              <a:rPr lang="es-ES" dirty="0" err="1" smtClean="0"/>
              <a:t>event-triggered</a:t>
            </a:r>
            <a:r>
              <a:rPr lang="es-ES" dirty="0" smtClean="0"/>
              <a:t> link-state a todos los demás routers.</a:t>
            </a:r>
            <a:endParaRPr lang="es-P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/>
              <a:t>Ruteo Jerárquico OSPF</a:t>
            </a:r>
            <a:endParaRPr lang="es-PE" sz="3200" b="1" dirty="0"/>
          </a:p>
        </p:txBody>
      </p:sp>
      <p:pic>
        <p:nvPicPr>
          <p:cNvPr id="3" name="Picture 5" descr="327P_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674813"/>
            <a:ext cx="6653212" cy="351948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214546" y="5643578"/>
            <a:ext cx="473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Consiste de </a:t>
            </a:r>
            <a:r>
              <a:rPr lang="es-PE" dirty="0" err="1" smtClean="0"/>
              <a:t>Areas</a:t>
            </a:r>
            <a:r>
              <a:rPr lang="es-PE" dirty="0" smtClean="0"/>
              <a:t> y Sistemas Autónomos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Minimiza el tráfico de anuncio de rutas</a:t>
            </a:r>
            <a:endParaRPr lang="es-P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Algoritmos Link-</a:t>
            </a:r>
            <a:r>
              <a:rPr lang="es-PE" dirty="0" err="1" smtClean="0"/>
              <a:t>Sate</a:t>
            </a:r>
            <a:endParaRPr lang="es-PE" dirty="0"/>
          </a:p>
        </p:txBody>
      </p:sp>
      <p:pic>
        <p:nvPicPr>
          <p:cNvPr id="3" name="Picture 5" descr="327P_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075" y="1658938"/>
            <a:ext cx="4643438" cy="466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E" sz="3200" b="1" dirty="0" smtClean="0"/>
              <a:t>Beneficios y Desventajas de Enrutamiento Link-State</a:t>
            </a:r>
            <a:endParaRPr lang="es-P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57224" y="1857364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Beneficios de Enrutamiento Link-State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Convergencia Rápida</a:t>
            </a:r>
          </a:p>
          <a:p>
            <a:pPr marL="1181100" lvl="2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Los cambios son reportados inmediatamente por el origen afectado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Robustez frente a los bucles de enrutamiento</a:t>
            </a:r>
          </a:p>
          <a:p>
            <a:pPr marL="1181100" lvl="2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Los routers conocen la </a:t>
            </a:r>
            <a:r>
              <a:rPr lang="es-PE" dirty="0" err="1" smtClean="0"/>
              <a:t>topologia</a:t>
            </a:r>
            <a:endParaRPr lang="es-PE" dirty="0" smtClean="0"/>
          </a:p>
          <a:p>
            <a:pPr marL="1181100" lvl="2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Los paquetes link-state son secuenciados y </a:t>
            </a:r>
            <a:r>
              <a:rPr lang="es-PE" dirty="0" err="1" smtClean="0"/>
              <a:t>Ack</a:t>
            </a:r>
            <a:endParaRPr lang="es-PE" dirty="0" smtClean="0"/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Diseños de redes jerárquicas habilitan la optimización de los recursos</a:t>
            </a:r>
          </a:p>
          <a:p>
            <a:pPr marL="266700" indent="-266700">
              <a:buClr>
                <a:srgbClr val="00B0F0"/>
              </a:buClr>
              <a:buFont typeface="Wingdings" pitchFamily="2" charset="2"/>
              <a:buChar char="§"/>
            </a:pPr>
            <a:r>
              <a:rPr lang="es-PE" dirty="0" smtClean="0"/>
              <a:t>Inconvenientes de enrutamiento link-state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Demanda significativa de recursos:</a:t>
            </a:r>
          </a:p>
          <a:p>
            <a:pPr marL="1181100" lvl="2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s-PE" dirty="0" smtClean="0"/>
              <a:t>Memoria (tres tablas: </a:t>
            </a:r>
            <a:r>
              <a:rPr lang="en-GB" dirty="0" smtClean="0"/>
              <a:t>adjacency, topology, forwarding)</a:t>
            </a:r>
          </a:p>
          <a:p>
            <a:pPr marL="1181100" lvl="2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n-GB" dirty="0" err="1" smtClean="0"/>
              <a:t>Consumo</a:t>
            </a:r>
            <a:r>
              <a:rPr lang="en-GB" dirty="0" smtClean="0"/>
              <a:t> alto de CPU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n-GB" dirty="0" err="1" smtClean="0"/>
              <a:t>Requiere</a:t>
            </a:r>
            <a:r>
              <a:rPr lang="en-GB" dirty="0" smtClean="0"/>
              <a:t> un </a:t>
            </a:r>
            <a:r>
              <a:rPr lang="en-GB" dirty="0" err="1" smtClean="0"/>
              <a:t>diseño</a:t>
            </a:r>
            <a:r>
              <a:rPr lang="en-GB" dirty="0" smtClean="0"/>
              <a:t> </a:t>
            </a:r>
            <a:r>
              <a:rPr lang="en-GB" dirty="0" err="1" smtClean="0"/>
              <a:t>estricto</a:t>
            </a:r>
            <a:r>
              <a:rPr lang="en-GB" dirty="0" smtClean="0"/>
              <a:t> de la red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configuración</a:t>
            </a:r>
            <a:r>
              <a:rPr lang="en-GB" dirty="0" smtClean="0"/>
              <a:t> </a:t>
            </a:r>
            <a:r>
              <a:rPr lang="en-GB" dirty="0" err="1" smtClean="0"/>
              <a:t>puede</a:t>
            </a:r>
            <a:r>
              <a:rPr lang="en-GB" dirty="0" smtClean="0"/>
              <a:t> ser </a:t>
            </a:r>
            <a:r>
              <a:rPr lang="en-GB" dirty="0" err="1" smtClean="0"/>
              <a:t>compleja</a:t>
            </a:r>
            <a:r>
              <a:rPr lang="en-GB" dirty="0" smtClean="0"/>
              <a:t> </a:t>
            </a:r>
            <a:r>
              <a:rPr lang="en-GB" dirty="0" err="1" smtClean="0"/>
              <a:t>cuando</a:t>
            </a:r>
            <a:r>
              <a:rPr lang="en-GB" dirty="0" smtClean="0"/>
              <a:t> </a:t>
            </a:r>
            <a:r>
              <a:rPr lang="en-GB" dirty="0" err="1" smtClean="0"/>
              <a:t>optimizamos</a:t>
            </a:r>
            <a:r>
              <a:rPr lang="en-GB" dirty="0" smtClean="0"/>
              <a:t> </a:t>
            </a:r>
            <a:r>
              <a:rPr lang="en-GB" dirty="0" err="1" smtClean="0"/>
              <a:t>varios</a:t>
            </a:r>
            <a:r>
              <a:rPr lang="en-GB" dirty="0" smtClean="0"/>
              <a:t> </a:t>
            </a:r>
            <a:r>
              <a:rPr lang="en-GB" dirty="0" err="1" smtClean="0"/>
              <a:t>parámetros</a:t>
            </a:r>
            <a:r>
              <a:rPr lang="en-GB" dirty="0" smtClean="0"/>
              <a:t> y </a:t>
            </a:r>
            <a:r>
              <a:rPr lang="en-GB" dirty="0" err="1" smtClean="0"/>
              <a:t>cuando</a:t>
            </a:r>
            <a:r>
              <a:rPr lang="en-GB" dirty="0" smtClean="0"/>
              <a:t> el </a:t>
            </a:r>
            <a:r>
              <a:rPr lang="en-GB" dirty="0" err="1" smtClean="0"/>
              <a:t>diseño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complejo</a:t>
            </a:r>
            <a:r>
              <a:rPr lang="en-GB" dirty="0" smtClean="0"/>
              <a:t>.</a:t>
            </a:r>
          </a:p>
          <a:p>
            <a:pPr marL="723900" lvl="1" indent="-266700">
              <a:buClr>
                <a:srgbClr val="00B0F0"/>
              </a:buClr>
              <a:buFont typeface="Arial" pitchFamily="34" charset="0"/>
              <a:buChar char="•"/>
            </a:pPr>
            <a:endParaRPr lang="es-P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24736" cy="1143000"/>
          </a:xfrm>
        </p:spPr>
        <p:txBody>
          <a:bodyPr/>
          <a:lstStyle/>
          <a:p>
            <a:pPr algn="l"/>
            <a:r>
              <a:rPr lang="es-ES" sz="3200" b="1" dirty="0" smtClean="0"/>
              <a:t>¿Qué es un protocolo </a:t>
            </a:r>
            <a:r>
              <a:rPr lang="es-ES" sz="3200" b="1" smtClean="0"/>
              <a:t>de ruteo </a:t>
            </a:r>
            <a:r>
              <a:rPr lang="es-ES" sz="3200" b="1" dirty="0" smtClean="0"/>
              <a:t>dinámico?</a:t>
            </a:r>
            <a:endParaRPr lang="es-PE" sz="3200" b="1" dirty="0"/>
          </a:p>
        </p:txBody>
      </p:sp>
      <p:pic>
        <p:nvPicPr>
          <p:cNvPr id="3" name="Picture 7" descr="327P_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26" y="1752600"/>
            <a:ext cx="5867400" cy="3995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46538" y="1916832"/>
            <a:ext cx="312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Protocolo de Ruteo son usado entre </a:t>
            </a:r>
            <a:r>
              <a:rPr lang="es-ES" dirty="0" err="1" smtClean="0"/>
              <a:t>ruteadores</a:t>
            </a:r>
            <a:r>
              <a:rPr lang="es-ES" dirty="0" smtClean="0"/>
              <a:t> para determinar la ruta a redes remotas y mantener esas redes en las tablas de ruteo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Después que una ruta es determinada, un </a:t>
            </a:r>
            <a:r>
              <a:rPr lang="es-ES" dirty="0" err="1" smtClean="0"/>
              <a:t>ruteador</a:t>
            </a:r>
            <a:r>
              <a:rPr lang="es-ES" dirty="0" smtClean="0"/>
              <a:t> puede </a:t>
            </a:r>
            <a:r>
              <a:rPr lang="es-ES" dirty="0" err="1" smtClean="0"/>
              <a:t>rutear</a:t>
            </a:r>
            <a:r>
              <a:rPr lang="es-ES" dirty="0" smtClean="0"/>
              <a:t> los protocolos para aprender las redes.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4422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868" y="257174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/>
              <a:t>Gracias</a:t>
            </a:r>
            <a:endParaRPr lang="es-P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pPr algn="l"/>
            <a:r>
              <a:rPr lang="es-ES" sz="3200" b="1" dirty="0" smtClean="0"/>
              <a:t>Sistemas Autónomos: Interior y Exterior</a:t>
            </a:r>
            <a:endParaRPr lang="es-PE" sz="3200" b="1" dirty="0"/>
          </a:p>
        </p:txBody>
      </p:sp>
      <p:pic>
        <p:nvPicPr>
          <p:cNvPr id="3" name="Picture 12" descr="327P_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76" y="1412776"/>
            <a:ext cx="7175500" cy="314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14536" y="4653136"/>
            <a:ext cx="7175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Un sistema autónomo es una colección de redes dentro de un dominio administrativo común.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Interior </a:t>
            </a:r>
            <a:r>
              <a:rPr lang="es-ES" dirty="0" err="1" smtClean="0"/>
              <a:t>gateway</a:t>
            </a:r>
            <a:r>
              <a:rPr lang="es-ES" dirty="0" smtClean="0"/>
              <a:t> </a:t>
            </a:r>
            <a:r>
              <a:rPr lang="es-ES" dirty="0" err="1" smtClean="0"/>
              <a:t>protocols</a:t>
            </a:r>
            <a:r>
              <a:rPr lang="es-ES" dirty="0" smtClean="0"/>
              <a:t> operan dentro de un sistema autónomo.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Exterior </a:t>
            </a:r>
            <a:r>
              <a:rPr lang="es-ES" dirty="0" err="1" smtClean="0"/>
              <a:t>gateway</a:t>
            </a:r>
            <a:r>
              <a:rPr lang="es-ES" dirty="0" smtClean="0"/>
              <a:t> </a:t>
            </a:r>
            <a:r>
              <a:rPr lang="es-ES" dirty="0" err="1" smtClean="0"/>
              <a:t>protocols</a:t>
            </a:r>
            <a:r>
              <a:rPr lang="es-ES" dirty="0" smtClean="0"/>
              <a:t> conectan diferentes sistemas autónomos.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585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200" b="1" dirty="0" smtClean="0"/>
              <a:t>Clases de Protocolos de ruteo</a:t>
            </a:r>
            <a:endParaRPr lang="es-PE" sz="3200" b="1" dirty="0"/>
          </a:p>
        </p:txBody>
      </p:sp>
      <p:pic>
        <p:nvPicPr>
          <p:cNvPr id="3" name="Picture 7" descr="327P_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631950"/>
            <a:ext cx="7834312" cy="461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83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pPr algn="l"/>
            <a:r>
              <a:rPr lang="es-ES" sz="3200" b="1" dirty="0" smtClean="0"/>
              <a:t>Selección de la mejor ruta usando métricas</a:t>
            </a:r>
            <a:endParaRPr lang="es-PE" sz="3200" b="1" dirty="0"/>
          </a:p>
        </p:txBody>
      </p:sp>
      <p:pic>
        <p:nvPicPr>
          <p:cNvPr id="3" name="Picture 8" descr="327P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893124" cy="4705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82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6275040" cy="1143000"/>
          </a:xfrm>
        </p:spPr>
        <p:txBody>
          <a:bodyPr/>
          <a:lstStyle/>
          <a:p>
            <a:pPr algn="l"/>
            <a:r>
              <a:rPr lang="es-ES" sz="3200" b="1" dirty="0" err="1" smtClean="0"/>
              <a:t>Administrative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Distance</a:t>
            </a:r>
            <a:r>
              <a:rPr lang="es-ES" sz="3200" b="1" dirty="0" smtClean="0"/>
              <a:t>: Priorizando los protocolos de ruteo</a:t>
            </a:r>
            <a:endParaRPr lang="es-PE" sz="3200" b="1" dirty="0"/>
          </a:p>
        </p:txBody>
      </p:sp>
      <p:pic>
        <p:nvPicPr>
          <p:cNvPr id="3" name="Picture 9" descr="327P_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9387"/>
            <a:ext cx="8382000" cy="376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47664" y="4929837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Los </a:t>
            </a:r>
            <a:r>
              <a:rPr lang="es-ES" dirty="0" err="1" smtClean="0"/>
              <a:t>ruteadores</a:t>
            </a:r>
            <a:r>
              <a:rPr lang="es-ES" dirty="0" smtClean="0"/>
              <a:t> eligen el protocolo de ruteo con el mejor </a:t>
            </a:r>
            <a:r>
              <a:rPr lang="es-ES" dirty="0" err="1" smtClean="0"/>
              <a:t>administrative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 (AD).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OSPF tiene un </a:t>
            </a:r>
            <a:r>
              <a:rPr lang="es-ES" dirty="0" err="1" smtClean="0"/>
              <a:t>administrative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 de 110.</a:t>
            </a:r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§"/>
            </a:pPr>
            <a:r>
              <a:rPr lang="es-ES" dirty="0" smtClean="0"/>
              <a:t>EIGRP tiene un </a:t>
            </a:r>
            <a:r>
              <a:rPr lang="es-ES" dirty="0" err="1" smtClean="0"/>
              <a:t>administrative</a:t>
            </a:r>
            <a:r>
              <a:rPr lang="es-ES" dirty="0" smtClean="0"/>
              <a:t> </a:t>
            </a:r>
            <a:r>
              <a:rPr lang="es-ES" dirty="0" err="1" smtClean="0"/>
              <a:t>distance</a:t>
            </a:r>
            <a:r>
              <a:rPr lang="es-ES" dirty="0" smtClean="0"/>
              <a:t> de 90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373427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es-ES" sz="3200" b="1" dirty="0" smtClean="0"/>
              <a:t>Protocolos de ruteo </a:t>
            </a:r>
            <a:r>
              <a:rPr lang="es-ES" sz="3200" b="1" dirty="0" err="1" smtClean="0"/>
              <a:t>Distance</a:t>
            </a:r>
            <a:r>
              <a:rPr lang="es-ES" sz="3200" b="1" dirty="0" smtClean="0"/>
              <a:t> Vector</a:t>
            </a:r>
            <a:endParaRPr lang="es-PE" sz="3200" b="1" dirty="0"/>
          </a:p>
        </p:txBody>
      </p:sp>
      <p:pic>
        <p:nvPicPr>
          <p:cNvPr id="3" name="Picture 8" descr="327P_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40768"/>
            <a:ext cx="7085012" cy="359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19673" y="515719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</a:t>
            </a:r>
            <a:r>
              <a:rPr lang="es-ES" dirty="0" err="1" smtClean="0"/>
              <a:t>ruteadores</a:t>
            </a:r>
            <a:r>
              <a:rPr lang="es-ES" dirty="0" smtClean="0"/>
              <a:t> pasan copias de su tabla de ruteo en forma periódica a los </a:t>
            </a:r>
            <a:r>
              <a:rPr lang="es-ES" dirty="0" err="1" smtClean="0"/>
              <a:t>ruteadores</a:t>
            </a:r>
            <a:r>
              <a:rPr lang="es-ES" dirty="0" smtClean="0"/>
              <a:t> vecinos y acumulan </a:t>
            </a:r>
            <a:r>
              <a:rPr lang="es-ES" dirty="0" err="1" smtClean="0"/>
              <a:t>distance</a:t>
            </a:r>
            <a:r>
              <a:rPr lang="es-ES" dirty="0" smtClean="0"/>
              <a:t> vector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323575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pPr algn="l"/>
            <a:r>
              <a:rPr lang="es-ES" sz="3200" b="1" dirty="0" smtClean="0"/>
              <a:t>Fuentes de información y descubriendo rutas</a:t>
            </a:r>
            <a:endParaRPr lang="es-PE" sz="3200" b="1" dirty="0"/>
          </a:p>
        </p:txBody>
      </p:sp>
      <p:pic>
        <p:nvPicPr>
          <p:cNvPr id="3" name="Picture 5" descr="327P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717675"/>
            <a:ext cx="8226425" cy="3427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5445224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Los </a:t>
            </a:r>
            <a:r>
              <a:rPr lang="es-ES" dirty="0" err="1" smtClean="0"/>
              <a:t>ruteadores</a:t>
            </a:r>
            <a:r>
              <a:rPr lang="es-ES" dirty="0" smtClean="0"/>
              <a:t> descubren la mejor ruta al destino a partir de cada vecino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185421843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7441</TotalTime>
  <Words>650</Words>
  <Application>Microsoft Office PowerPoint</Application>
  <PresentationFormat>Presentación en pantalla (4:3)</PresentationFormat>
  <Paragraphs>85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Diapositiva 1</vt:lpstr>
      <vt:lpstr>Diapositiva 2</vt:lpstr>
      <vt:lpstr>¿Qué es un protocolo de ruteo dinámico?</vt:lpstr>
      <vt:lpstr>Sistemas Autónomos: Interior y Exterior</vt:lpstr>
      <vt:lpstr>Clases de Protocolos de ruteo</vt:lpstr>
      <vt:lpstr>Selección de la mejor ruta usando métricas</vt:lpstr>
      <vt:lpstr>Administrative Distance: Priorizando los protocolos de ruteo</vt:lpstr>
      <vt:lpstr>Protocolos de ruteo Distance Vector</vt:lpstr>
      <vt:lpstr>Fuentes de información y descubriendo rutas</vt:lpstr>
      <vt:lpstr>Manteniendo la información de ruteo</vt:lpstr>
      <vt:lpstr>Entradas de ruteo inconsistentes: Counting to infinity y routing loops</vt:lpstr>
      <vt:lpstr>Counting to Infinity</vt:lpstr>
      <vt:lpstr>Counting to Infinity cont.</vt:lpstr>
      <vt:lpstr>Counting to Infinity cont.</vt:lpstr>
      <vt:lpstr>Counting to Infinity cont.</vt:lpstr>
      <vt:lpstr>Solución para counting to Infinity</vt:lpstr>
      <vt:lpstr>Routing loops</vt:lpstr>
      <vt:lpstr>Solución para Routing Loops: Split Horizon</vt:lpstr>
      <vt:lpstr>Solución para Routing Loops: Route Poisoning and Poison Reverse</vt:lpstr>
      <vt:lpstr>Solución para Routing Loops: Route Poisoning and Poison Reverse</vt:lpstr>
      <vt:lpstr>Solución para Routing Loops: Hold-Down Timers</vt:lpstr>
      <vt:lpstr>Triggered Updates</vt:lpstr>
      <vt:lpstr>Eliminando Routing Loops</vt:lpstr>
      <vt:lpstr>Eliminando Routing Loops Cont.</vt:lpstr>
      <vt:lpstr>Eliminando Routing Loops Cont.</vt:lpstr>
      <vt:lpstr>Link State Routing Protocols</vt:lpstr>
      <vt:lpstr>Ruteo Jerárquico OSPF</vt:lpstr>
      <vt:lpstr>Algoritmos Link-Sate</vt:lpstr>
      <vt:lpstr>Beneficios y Desventajas de Enrutamiento Link-State</vt:lpstr>
      <vt:lpstr>Diapositiva 30</vt:lpstr>
    </vt:vector>
  </TitlesOfParts>
  <Company>Universidad Catolica del Norte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Pilar Majmud V</dc:creator>
  <cp:lastModifiedBy>PC</cp:lastModifiedBy>
  <cp:revision>591</cp:revision>
  <dcterms:created xsi:type="dcterms:W3CDTF">2006-05-22T20:32:53Z</dcterms:created>
  <dcterms:modified xsi:type="dcterms:W3CDTF">2012-04-03T05:49:54Z</dcterms:modified>
</cp:coreProperties>
</file>