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9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26" r:id="rId15"/>
    <p:sldId id="313" r:id="rId16"/>
    <p:sldId id="314" r:id="rId17"/>
    <p:sldId id="315" r:id="rId18"/>
    <p:sldId id="316" r:id="rId19"/>
    <p:sldId id="317" r:id="rId20"/>
    <p:sldId id="322" r:id="rId21"/>
    <p:sldId id="323" r:id="rId22"/>
    <p:sldId id="324" r:id="rId23"/>
    <p:sldId id="325" r:id="rId24"/>
    <p:sldId id="327" r:id="rId25"/>
    <p:sldId id="320" r:id="rId26"/>
    <p:sldId id="321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297" r:id="rId4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33333"/>
    <a:srgbClr val="F3983F"/>
    <a:srgbClr val="D9D9D9"/>
    <a:srgbClr val="ACB08D"/>
    <a:srgbClr val="C47500"/>
    <a:srgbClr val="666699"/>
    <a:srgbClr val="996600"/>
    <a:srgbClr val="666633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231" autoAdjust="0"/>
    <p:restoredTop sz="94849" autoAdjust="0"/>
  </p:normalViewPr>
  <p:slideViewPr>
    <p:cSldViewPr>
      <p:cViewPr>
        <p:scale>
          <a:sx n="60" d="100"/>
          <a:sy n="60" d="100"/>
        </p:scale>
        <p:origin x="-614" y="2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A6A2592-F814-478A-A64B-5EFFB83FFE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6A2592-F814-478A-A64B-5EFFB83FFE57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6A2592-F814-478A-A64B-5EFFB83FFE57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utonoma.edu.pe/index.html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DABA6-6840-405E-A8D0-E17C272682F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608F8-7B05-4AEF-950F-F12AE85B66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203AA-066D-40F7-B37D-534810287F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F687B-4360-47A8-B955-39163F128E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9F611-79E9-4383-BFA1-D8EB0D78E9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EA9AF-E61F-445E-AA4C-749E0BB18D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CBD2A-662D-4DF0-B71A-F9DF3CC790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A4EDE-8A19-43B5-BDEA-E3E529C4B5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BC4B3-2C0E-4277-B692-0244C6AB8E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6" name="Picture 9" descr="http://www.autonoma.edu.pe/images/redondos/logo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7879" y="0"/>
            <a:ext cx="2376121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31F75-4EED-4177-8D34-5370952ED1A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CEB40-8C22-4DA7-918F-DE8083206D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E63F60-6EF2-4B13-8ABB-72B8002C16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6 Rectángulo"/>
          <p:cNvSpPr/>
          <p:nvPr userDrawn="1"/>
        </p:nvSpPr>
        <p:spPr>
          <a:xfrm>
            <a:off x="357158" y="6457890"/>
            <a:ext cx="46434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CL" sz="1600" b="1" dirty="0" smtClean="0">
                <a:latin typeface="+mj-lt"/>
              </a:rPr>
              <a:t>CARRERA DE INGENIERÍA DE SISTEMAS</a:t>
            </a:r>
            <a:endParaRPr lang="es-ES" sz="1600" b="1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hyperlink" Target="http://www.autonoma.edu.pe/index.html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m.pe/imgres?imgurl=http://api.ning.com/files/XZq0O1ZNGXVisCTmuVymsGETybztMWOeTcQGr3qQtnlyCJ1gHp7DluRHxoQh7Fs7R*2uONags*3MTeUh7crXdky9v6o2YQWc/tecnologia.jpg&amp;imgrefurl=http://elclub.ning.com/groups&amp;usg=__a0k8-xdmqFHWBql1CUumgN83O8U=&amp;h=324&amp;w=300&amp;sz=53&amp;hl=es&amp;start=9&amp;tbnid=vo-65QATr2KqGM:&amp;tbnh=118&amp;tbnw=109&amp;prev=/images?q=tecnologia&amp;um=1&amp;hl=es&amp;lr=lang_es&amp;sa=N&amp;tbs=isch:1&amp;um=1&amp;itbs=1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148263" y="0"/>
            <a:ext cx="3995737" cy="650081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85720" y="1928802"/>
            <a:ext cx="4572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L" b="1" dirty="0">
                <a:latin typeface="Trebuchet MS" pitchFamily="34" charset="0"/>
              </a:rPr>
              <a:t>SEMESTRE ACADÉMICO </a:t>
            </a:r>
            <a:r>
              <a:rPr lang="es-CL" b="1" dirty="0" smtClean="0">
                <a:latin typeface="Trebuchet MS" pitchFamily="34" charset="0"/>
              </a:rPr>
              <a:t>2012-I</a:t>
            </a:r>
            <a:endParaRPr lang="es-CL" b="1" dirty="0">
              <a:latin typeface="Trebuchet MS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688013" y="6000768"/>
            <a:ext cx="34559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CL" sz="1400" dirty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r>
              <a:rPr lang="es-CL" sz="1000" b="1" dirty="0">
                <a:solidFill>
                  <a:schemeClr val="bg1"/>
                </a:solidFill>
                <a:latin typeface="Trebuchet MS" pitchFamily="34" charset="0"/>
              </a:rPr>
              <a:t>Agosto  2010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85720" y="2428868"/>
            <a:ext cx="4572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L" sz="3200" b="1" dirty="0" smtClean="0">
                <a:latin typeface="Trebuchet MS" pitchFamily="34" charset="0"/>
              </a:rPr>
              <a:t>Redes y Comunicaciones II</a:t>
            </a:r>
            <a:endParaRPr lang="es-CL" sz="3200" b="1" dirty="0">
              <a:latin typeface="Trebuchet MS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99038" y="0"/>
            <a:ext cx="215900" cy="6858000"/>
          </a:xfrm>
          <a:prstGeom prst="rect">
            <a:avLst/>
          </a:prstGeom>
          <a:solidFill>
            <a:srgbClr val="ACB08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5720" y="4143380"/>
            <a:ext cx="45720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L" sz="4400" b="1" dirty="0" smtClean="0">
                <a:latin typeface="Trebuchet MS" pitchFamily="34" charset="0"/>
              </a:rPr>
              <a:t>SESIÓN 2</a:t>
            </a:r>
            <a:endParaRPr lang="es-CL" sz="4400" b="1" dirty="0">
              <a:latin typeface="Trebuchet MS" pitchFamily="34" charset="0"/>
            </a:endParaRPr>
          </a:p>
        </p:txBody>
      </p:sp>
      <p:pic>
        <p:nvPicPr>
          <p:cNvPr id="10" name="Picture 2" descr="http://www.autonoma.edu.pe/images/redondos/logo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28604"/>
            <a:ext cx="2286016" cy="1402092"/>
          </a:xfrm>
          <a:prstGeom prst="rect">
            <a:avLst/>
          </a:prstGeom>
          <a:noFill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5720" y="5000636"/>
            <a:ext cx="45720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 smtClean="0"/>
              <a:t>Construcción de Redes Conmutadas de Tamaño medio</a:t>
            </a:r>
            <a:endParaRPr lang="es-CL" sz="2400" b="1" dirty="0">
              <a:latin typeface="Trebuchet MS" pitchFamily="34" charset="0"/>
            </a:endParaRPr>
          </a:p>
        </p:txBody>
      </p:sp>
      <p:pic>
        <p:nvPicPr>
          <p:cNvPr id="2050" name="Picture 2" descr="http://t2.gstatic.com/images?q=tbn:vo-65QATr2KqGM:http://api.ning.com/files/XZq0O1ZNGXVisCTmuVymsGETybztMWOeTcQGr3qQtnlyCJ1gHp7DluRHxoQh7Fs7R*2uONags*3MTeUh7crXdky9v6o2YQWc/tecnologi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0"/>
            <a:ext cx="3929058" cy="3000372"/>
          </a:xfrm>
          <a:prstGeom prst="rect">
            <a:avLst/>
          </a:prstGeom>
          <a:noFill/>
        </p:spPr>
      </p:pic>
      <p:pic>
        <p:nvPicPr>
          <p:cNvPr id="2052" name="Picture 4" descr="google_analitic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3071810"/>
            <a:ext cx="3929058" cy="3519555"/>
          </a:xfrm>
          <a:prstGeom prst="rect">
            <a:avLst/>
          </a:prstGeom>
          <a:noFill/>
        </p:spPr>
      </p:pic>
      <p:pic>
        <p:nvPicPr>
          <p:cNvPr id="2054" name="Picture 6" descr="turismo_y_tecnologi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08" y="2071678"/>
            <a:ext cx="2428892" cy="1680367"/>
          </a:xfrm>
          <a:prstGeom prst="rect">
            <a:avLst/>
          </a:prstGeom>
          <a:noFill/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85720" y="3571876"/>
            <a:ext cx="4572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L" b="1" dirty="0" smtClean="0">
                <a:latin typeface="Trebuchet MS" pitchFamily="34" charset="0"/>
              </a:rPr>
              <a:t>ING. SERGIO UNTIVEROS</a:t>
            </a:r>
            <a:endParaRPr lang="es-CL" b="1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/>
          <a:lstStyle/>
          <a:p>
            <a:pPr algn="l"/>
            <a:r>
              <a:rPr lang="es-PE" sz="3200" b="1" dirty="0" smtClean="0">
                <a:solidFill>
                  <a:srgbClr val="00B0F0"/>
                </a:solidFill>
              </a:rPr>
              <a:t>Esquema de VLANs</a:t>
            </a:r>
            <a:endParaRPr lang="es-PE" sz="3200" b="1" dirty="0">
              <a:solidFill>
                <a:srgbClr val="00B0F0"/>
              </a:solidFill>
            </a:endParaRPr>
          </a:p>
        </p:txBody>
      </p:sp>
      <p:sp>
        <p:nvSpPr>
          <p:cNvPr id="3" name="2 Elipse"/>
          <p:cNvSpPr/>
          <p:nvPr/>
        </p:nvSpPr>
        <p:spPr>
          <a:xfrm>
            <a:off x="3143240" y="3500438"/>
            <a:ext cx="2786082" cy="7143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VLAN100</a:t>
            </a:r>
            <a:endParaRPr lang="es-PE" dirty="0"/>
          </a:p>
        </p:txBody>
      </p:sp>
      <p:sp>
        <p:nvSpPr>
          <p:cNvPr id="4" name="3 Elipse"/>
          <p:cNvSpPr/>
          <p:nvPr/>
        </p:nvSpPr>
        <p:spPr>
          <a:xfrm>
            <a:off x="2428860" y="1643050"/>
            <a:ext cx="150019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Vlan2</a:t>
            </a:r>
            <a:endParaRPr lang="es-PE" dirty="0"/>
          </a:p>
        </p:txBody>
      </p:sp>
      <p:sp>
        <p:nvSpPr>
          <p:cNvPr id="5" name="4 Elipse"/>
          <p:cNvSpPr/>
          <p:nvPr/>
        </p:nvSpPr>
        <p:spPr>
          <a:xfrm>
            <a:off x="1714480" y="2214554"/>
            <a:ext cx="1500198" cy="4286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VLAN4</a:t>
            </a:r>
            <a:endParaRPr lang="es-PE" dirty="0"/>
          </a:p>
        </p:txBody>
      </p:sp>
      <p:sp>
        <p:nvSpPr>
          <p:cNvPr id="6" name="5 Elipse"/>
          <p:cNvSpPr/>
          <p:nvPr/>
        </p:nvSpPr>
        <p:spPr>
          <a:xfrm>
            <a:off x="6000760" y="2357430"/>
            <a:ext cx="1500198" cy="42862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VLAN3</a:t>
            </a:r>
            <a:endParaRPr lang="es-PE" dirty="0"/>
          </a:p>
        </p:txBody>
      </p:sp>
      <p:sp>
        <p:nvSpPr>
          <p:cNvPr id="7" name="6 Elipse"/>
          <p:cNvSpPr/>
          <p:nvPr/>
        </p:nvSpPr>
        <p:spPr>
          <a:xfrm>
            <a:off x="5643570" y="1714488"/>
            <a:ext cx="1500198" cy="4286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VLAN2</a:t>
            </a:r>
            <a:endParaRPr lang="es-PE" dirty="0"/>
          </a:p>
        </p:txBody>
      </p:sp>
      <p:sp>
        <p:nvSpPr>
          <p:cNvPr id="8" name="7 Elipse"/>
          <p:cNvSpPr/>
          <p:nvPr/>
        </p:nvSpPr>
        <p:spPr>
          <a:xfrm>
            <a:off x="2143108" y="4572008"/>
            <a:ext cx="1500198" cy="42862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VLAN20</a:t>
            </a:r>
            <a:endParaRPr lang="es-PE" dirty="0"/>
          </a:p>
        </p:txBody>
      </p:sp>
      <p:sp>
        <p:nvSpPr>
          <p:cNvPr id="9" name="8 Elipse"/>
          <p:cNvSpPr/>
          <p:nvPr/>
        </p:nvSpPr>
        <p:spPr>
          <a:xfrm>
            <a:off x="5786446" y="4572008"/>
            <a:ext cx="1500198" cy="4286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VLAN30</a:t>
            </a:r>
            <a:endParaRPr lang="es-PE" dirty="0"/>
          </a:p>
        </p:txBody>
      </p:sp>
      <p:sp>
        <p:nvSpPr>
          <p:cNvPr id="10" name="9 Elipse"/>
          <p:cNvSpPr/>
          <p:nvPr/>
        </p:nvSpPr>
        <p:spPr>
          <a:xfrm>
            <a:off x="3786182" y="5214950"/>
            <a:ext cx="1500198" cy="42862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VLAN40</a:t>
            </a:r>
            <a:endParaRPr lang="es-PE" dirty="0"/>
          </a:p>
        </p:txBody>
      </p:sp>
      <p:pic>
        <p:nvPicPr>
          <p:cNvPr id="11" name="Picture 3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714488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357430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285992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85926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15 Conector recto"/>
          <p:cNvCxnSpPr>
            <a:stCxn id="5" idx="6"/>
            <a:endCxn id="13" idx="1"/>
          </p:cNvCxnSpPr>
          <p:nvPr/>
        </p:nvCxnSpPr>
        <p:spPr>
          <a:xfrm>
            <a:off x="3214678" y="2428868"/>
            <a:ext cx="214314" cy="71438"/>
          </a:xfrm>
          <a:prstGeom prst="line">
            <a:avLst/>
          </a:prstGeom>
          <a:ln>
            <a:solidFill>
              <a:schemeClr val="accent4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>
            <a:stCxn id="4" idx="6"/>
            <a:endCxn id="11" idx="1"/>
          </p:cNvCxnSpPr>
          <p:nvPr/>
        </p:nvCxnSpPr>
        <p:spPr>
          <a:xfrm>
            <a:off x="3929058" y="1857364"/>
            <a:ext cx="142876" cy="71438"/>
          </a:xfrm>
          <a:prstGeom prst="line">
            <a:avLst/>
          </a:prstGeom>
          <a:ln>
            <a:solidFill>
              <a:schemeClr val="accent4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>
            <a:stCxn id="14" idx="3"/>
            <a:endCxn id="7" idx="2"/>
          </p:cNvCxnSpPr>
          <p:nvPr/>
        </p:nvCxnSpPr>
        <p:spPr>
          <a:xfrm flipV="1">
            <a:off x="5429256" y="1928802"/>
            <a:ext cx="214314" cy="71438"/>
          </a:xfrm>
          <a:prstGeom prst="line">
            <a:avLst/>
          </a:prstGeom>
          <a:ln>
            <a:solidFill>
              <a:schemeClr val="accent4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>
            <a:stCxn id="12" idx="3"/>
            <a:endCxn id="6" idx="2"/>
          </p:cNvCxnSpPr>
          <p:nvPr/>
        </p:nvCxnSpPr>
        <p:spPr>
          <a:xfrm>
            <a:off x="5857884" y="2571744"/>
            <a:ext cx="142876" cy="1588"/>
          </a:xfrm>
          <a:prstGeom prst="line">
            <a:avLst/>
          </a:prstGeom>
          <a:ln>
            <a:solidFill>
              <a:schemeClr val="accent4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>
            <a:stCxn id="11" idx="2"/>
            <a:endCxn id="3" idx="0"/>
          </p:cNvCxnSpPr>
          <p:nvPr/>
        </p:nvCxnSpPr>
        <p:spPr>
          <a:xfrm rot="16200000" flipH="1">
            <a:off x="3750463" y="2714620"/>
            <a:ext cx="1357322" cy="214314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>
            <a:stCxn id="13" idx="2"/>
            <a:endCxn id="3" idx="0"/>
          </p:cNvCxnSpPr>
          <p:nvPr/>
        </p:nvCxnSpPr>
        <p:spPr>
          <a:xfrm rot="16200000" flipH="1">
            <a:off x="3714744" y="2678901"/>
            <a:ext cx="785818" cy="857256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>
            <a:stCxn id="14" idx="1"/>
            <a:endCxn id="3" idx="0"/>
          </p:cNvCxnSpPr>
          <p:nvPr/>
        </p:nvCxnSpPr>
        <p:spPr>
          <a:xfrm rot="10800000" flipV="1">
            <a:off x="4536282" y="2000240"/>
            <a:ext cx="392909" cy="1500198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>
            <a:stCxn id="12" idx="1"/>
            <a:endCxn id="3" idx="0"/>
          </p:cNvCxnSpPr>
          <p:nvPr/>
        </p:nvCxnSpPr>
        <p:spPr>
          <a:xfrm rot="10800000" flipV="1">
            <a:off x="4536282" y="2571744"/>
            <a:ext cx="821537" cy="928694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4572008"/>
            <a:ext cx="78581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3" name="32 Conector recto"/>
          <p:cNvCxnSpPr>
            <a:stCxn id="31" idx="0"/>
            <a:endCxn id="3" idx="4"/>
          </p:cNvCxnSpPr>
          <p:nvPr/>
        </p:nvCxnSpPr>
        <p:spPr>
          <a:xfrm rot="5400000" flipH="1" flipV="1">
            <a:off x="4357686" y="4393413"/>
            <a:ext cx="357190" cy="1588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>
            <a:stCxn id="8" idx="6"/>
            <a:endCxn id="31" idx="1"/>
          </p:cNvCxnSpPr>
          <p:nvPr/>
        </p:nvCxnSpPr>
        <p:spPr>
          <a:xfrm>
            <a:off x="3643306" y="4786322"/>
            <a:ext cx="500066" cy="1588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>
            <a:stCxn id="9" idx="2"/>
            <a:endCxn id="31" idx="3"/>
          </p:cNvCxnSpPr>
          <p:nvPr/>
        </p:nvCxnSpPr>
        <p:spPr>
          <a:xfrm rot="10800000">
            <a:off x="4929190" y="4786322"/>
            <a:ext cx="857256" cy="1588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>
            <a:stCxn id="10" idx="0"/>
            <a:endCxn id="31" idx="2"/>
          </p:cNvCxnSpPr>
          <p:nvPr/>
        </p:nvCxnSpPr>
        <p:spPr>
          <a:xfrm rot="5400000" flipH="1" flipV="1">
            <a:off x="4429124" y="5107793"/>
            <a:ext cx="214314" cy="1588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1143000"/>
          </a:xfrm>
        </p:spPr>
        <p:txBody>
          <a:bodyPr/>
          <a:lstStyle/>
          <a:p>
            <a:pPr algn="l"/>
            <a:r>
              <a:rPr lang="es-PE" sz="3200" b="1" dirty="0" smtClean="0">
                <a:solidFill>
                  <a:srgbClr val="00B0F0"/>
                </a:solidFill>
              </a:rPr>
              <a:t>Los routers en las VLANs</a:t>
            </a:r>
            <a:endParaRPr lang="es-PE" sz="3200" b="1" dirty="0">
              <a:solidFill>
                <a:srgbClr val="00B0F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1473" y="1714488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es-PE" dirty="0" smtClean="0"/>
              <a:t>Los routers siguen siendo vitales para las arquitecturas VLAN porque proporcionan ruteo entre ellas.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s-PE" dirty="0" smtClean="0"/>
              <a:t>Estos routers pueden ser integrados en los switches o externos</a:t>
            </a:r>
          </a:p>
          <a:p>
            <a:pPr marL="266700" indent="-266700"/>
            <a:endParaRPr lang="es-PE" dirty="0" smtClean="0"/>
          </a:p>
        </p:txBody>
      </p:sp>
      <p:pic>
        <p:nvPicPr>
          <p:cNvPr id="4" name="Picture 3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500438"/>
            <a:ext cx="9286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071810"/>
            <a:ext cx="150019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/>
          <a:lstStyle/>
          <a:p>
            <a:pPr algn="l"/>
            <a:r>
              <a:rPr lang="es-PE" sz="3200" b="1" dirty="0" smtClean="0">
                <a:solidFill>
                  <a:srgbClr val="00B0F0"/>
                </a:solidFill>
              </a:rPr>
              <a:t>Implementaciones VLAN</a:t>
            </a:r>
            <a:endParaRPr lang="es-PE" sz="3200" b="1" dirty="0">
              <a:solidFill>
                <a:srgbClr val="00B0F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1473" y="1785926"/>
            <a:ext cx="82153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es-PE" dirty="0" smtClean="0"/>
              <a:t>Una VLAN forma una red conmutada lógicamente, segmentada por funciones, equipos de proyectos o aplicaciones, sin tener en cuenta la ubicación física de los usuarios.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s-PE" dirty="0" smtClean="0"/>
              <a:t>Cada puerto del switch se puede asignar a una VLAN. Los puertos asignados a una misma VLAN comparten broadcast.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s-PE" dirty="0" smtClean="0"/>
              <a:t>Los puertos que no están en esa VLAN no comparten broadcast.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s-PE" dirty="0" smtClean="0"/>
              <a:t>Esto mejora el rendimiento de la red.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s-PE" dirty="0" smtClean="0"/>
              <a:t>Existen tres métodos de implementación de VLAN que se pueden usar para asignar un puerto de switch a una VLAN.</a:t>
            </a:r>
          </a:p>
          <a:p>
            <a:pPr marL="266700" indent="-266700"/>
            <a:endParaRPr lang="es-PE" dirty="0" smtClean="0"/>
          </a:p>
          <a:p>
            <a:pPr marL="723900" lvl="1" indent="-266700">
              <a:buFont typeface="Courier New" pitchFamily="49" charset="0"/>
              <a:buChar char="o"/>
            </a:pPr>
            <a:r>
              <a:rPr lang="es-PE" dirty="0" smtClean="0"/>
              <a:t>Estática</a:t>
            </a:r>
          </a:p>
          <a:p>
            <a:pPr marL="723900" lvl="1" indent="-266700">
              <a:buFont typeface="Courier New" pitchFamily="49" charset="0"/>
              <a:buChar char="o"/>
            </a:pPr>
            <a:r>
              <a:rPr lang="es-PE" dirty="0" smtClean="0"/>
              <a:t>Dinámica</a:t>
            </a:r>
          </a:p>
          <a:p>
            <a:pPr marL="723900" lvl="1" indent="-266700">
              <a:buFont typeface="Courier New" pitchFamily="49" charset="0"/>
              <a:buChar char="o"/>
            </a:pPr>
            <a:r>
              <a:rPr lang="es-PE" dirty="0" smtClean="0"/>
              <a:t>VLAN de voz</a:t>
            </a:r>
          </a:p>
          <a:p>
            <a:pPr marL="266700" indent="-266700">
              <a:buFont typeface="Arial" pitchFamily="34" charset="0"/>
              <a:buChar char="•"/>
            </a:pPr>
            <a:endParaRPr lang="es-PE" dirty="0" smtClean="0"/>
          </a:p>
          <a:p>
            <a:pPr marL="266700" indent="-266700">
              <a:buFont typeface="Arial" pitchFamily="34" charset="0"/>
              <a:buChar char="•"/>
            </a:pP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/>
          <a:lstStyle/>
          <a:p>
            <a:pPr algn="l"/>
            <a:r>
              <a:rPr lang="es-PE" sz="3200" b="1" dirty="0" smtClean="0">
                <a:solidFill>
                  <a:srgbClr val="00B0F0"/>
                </a:solidFill>
              </a:rPr>
              <a:t>VLAN de Puerto Central</a:t>
            </a:r>
            <a:endParaRPr lang="es-PE" sz="3200" b="1" dirty="0">
              <a:solidFill>
                <a:srgbClr val="00B0F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42911" y="1785926"/>
            <a:ext cx="80724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es-PE" dirty="0" smtClean="0"/>
              <a:t>En las VLAN de puerto central, a todos los nodos conectados a puertos en la misma VLAN se les asigna el mismo identificador de VLAN.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s-PE" dirty="0" smtClean="0"/>
              <a:t>El gráfico muestra la pertenencia a la VLAN por puerto, lo que facilita el trabajo del administrador y hace que la red sea más eficiente, por las siguientes razones:</a:t>
            </a:r>
          </a:p>
          <a:p>
            <a:pPr marL="266700" indent="-266700">
              <a:buFont typeface="Arial" pitchFamily="34" charset="0"/>
              <a:buChar char="•"/>
            </a:pPr>
            <a:endParaRPr lang="es-PE" dirty="0" smtClean="0"/>
          </a:p>
          <a:p>
            <a:pPr marL="723900" lvl="1" indent="-266700">
              <a:buFont typeface="Courier New" pitchFamily="49" charset="0"/>
              <a:buChar char="o"/>
            </a:pPr>
            <a:r>
              <a:rPr lang="es-PE" dirty="0" smtClean="0"/>
              <a:t>Los usuarios se asignan por puerto</a:t>
            </a:r>
          </a:p>
          <a:p>
            <a:pPr marL="723900" lvl="1" indent="-266700">
              <a:buFont typeface="Courier New" pitchFamily="49" charset="0"/>
              <a:buChar char="o"/>
            </a:pPr>
            <a:r>
              <a:rPr lang="es-PE" dirty="0" smtClean="0"/>
              <a:t>Las VLAN son de fácil administración</a:t>
            </a:r>
          </a:p>
          <a:p>
            <a:pPr marL="723900" lvl="1" indent="-266700">
              <a:buFont typeface="Courier New" pitchFamily="49" charset="0"/>
              <a:buChar char="o"/>
            </a:pPr>
            <a:r>
              <a:rPr lang="es-PE" dirty="0" smtClean="0"/>
              <a:t>Proporciona mayor seguridad entre las VLAN</a:t>
            </a:r>
          </a:p>
          <a:p>
            <a:pPr marL="723900" lvl="1" indent="-266700">
              <a:buFont typeface="Courier New" pitchFamily="49" charset="0"/>
              <a:buChar char="o"/>
            </a:pPr>
            <a:r>
              <a:rPr lang="es-PE" dirty="0" smtClean="0"/>
              <a:t>Los paquetes no se filtran a otros dominios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327P_5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588" y="2178050"/>
            <a:ext cx="7615237" cy="3444875"/>
          </a:xfrm>
          <a:prstGeom prst="rect">
            <a:avLst/>
          </a:prstGeom>
          <a:noFill/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143000"/>
          </a:xfrm>
        </p:spPr>
        <p:txBody>
          <a:bodyPr/>
          <a:lstStyle/>
          <a:p>
            <a:pPr algn="l"/>
            <a:r>
              <a:rPr lang="es-PE" sz="3200" b="1" dirty="0" smtClean="0">
                <a:solidFill>
                  <a:srgbClr val="00B0F0"/>
                </a:solidFill>
              </a:rPr>
              <a:t>Formas de asignación de </a:t>
            </a:r>
            <a:r>
              <a:rPr lang="es-PE" sz="3200" b="1" dirty="0" err="1" smtClean="0">
                <a:solidFill>
                  <a:srgbClr val="00B0F0"/>
                </a:solidFill>
              </a:rPr>
              <a:t>VLANs</a:t>
            </a:r>
            <a:endParaRPr lang="es-PE" sz="3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143000"/>
          </a:xfrm>
        </p:spPr>
        <p:txBody>
          <a:bodyPr/>
          <a:lstStyle/>
          <a:p>
            <a:pPr algn="l"/>
            <a:r>
              <a:rPr lang="es-PE" sz="3200" b="1" dirty="0" smtClean="0">
                <a:solidFill>
                  <a:srgbClr val="00B0F0"/>
                </a:solidFill>
              </a:rPr>
              <a:t>Gráfico</a:t>
            </a:r>
            <a:endParaRPr lang="es-PE" sz="3200" b="1" dirty="0">
              <a:solidFill>
                <a:srgbClr val="00B0F0"/>
              </a:solidFill>
            </a:endParaRPr>
          </a:p>
        </p:txBody>
      </p:sp>
      <p:pic>
        <p:nvPicPr>
          <p:cNvPr id="3" name="Picture 3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428736"/>
            <a:ext cx="114300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Elipse"/>
          <p:cNvSpPr/>
          <p:nvPr/>
        </p:nvSpPr>
        <p:spPr>
          <a:xfrm>
            <a:off x="2357422" y="2928934"/>
            <a:ext cx="1857388" cy="8572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/>
              <a:t>VLAN Ingeniería</a:t>
            </a:r>
            <a:endParaRPr lang="es-PE" sz="1600" dirty="0"/>
          </a:p>
        </p:txBody>
      </p:sp>
      <p:sp>
        <p:nvSpPr>
          <p:cNvPr id="5" name="4 Elipse"/>
          <p:cNvSpPr/>
          <p:nvPr/>
        </p:nvSpPr>
        <p:spPr>
          <a:xfrm>
            <a:off x="4357686" y="2928934"/>
            <a:ext cx="1857388" cy="8572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dirty="0" smtClean="0"/>
              <a:t>VLAN Mercadeo</a:t>
            </a:r>
            <a:endParaRPr lang="es-PE" sz="1600" dirty="0"/>
          </a:p>
        </p:txBody>
      </p:sp>
      <p:sp>
        <p:nvSpPr>
          <p:cNvPr id="6" name="5 Elipse"/>
          <p:cNvSpPr/>
          <p:nvPr/>
        </p:nvSpPr>
        <p:spPr>
          <a:xfrm>
            <a:off x="6429388" y="2928934"/>
            <a:ext cx="1857388" cy="8572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dirty="0" smtClean="0"/>
              <a:t>VLAN Ventas</a:t>
            </a:r>
            <a:endParaRPr lang="es-PE" sz="1600" dirty="0"/>
          </a:p>
        </p:txBody>
      </p:sp>
      <p:cxnSp>
        <p:nvCxnSpPr>
          <p:cNvPr id="8" name="7 Conector recto"/>
          <p:cNvCxnSpPr>
            <a:stCxn id="4" idx="0"/>
            <a:endCxn id="3" idx="2"/>
          </p:cNvCxnSpPr>
          <p:nvPr/>
        </p:nvCxnSpPr>
        <p:spPr>
          <a:xfrm rot="5400000" flipH="1" flipV="1">
            <a:off x="4071934" y="1500174"/>
            <a:ext cx="642942" cy="2214578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>
            <a:stCxn id="5" idx="0"/>
            <a:endCxn id="3" idx="2"/>
          </p:cNvCxnSpPr>
          <p:nvPr/>
        </p:nvCxnSpPr>
        <p:spPr>
          <a:xfrm rot="5400000" flipH="1" flipV="1">
            <a:off x="5072066" y="2500306"/>
            <a:ext cx="642942" cy="214314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>
            <a:stCxn id="6" idx="0"/>
            <a:endCxn id="3" idx="2"/>
          </p:cNvCxnSpPr>
          <p:nvPr/>
        </p:nvCxnSpPr>
        <p:spPr>
          <a:xfrm rot="16200000" flipV="1">
            <a:off x="6107917" y="1678769"/>
            <a:ext cx="642942" cy="1857388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1928794" y="4643446"/>
            <a:ext cx="1857388" cy="714380"/>
          </a:xfrm>
          <a:prstGeom prst="rect">
            <a:avLst/>
          </a:prstGeom>
          <a:solidFill>
            <a:schemeClr val="bg1"/>
          </a:solidFill>
          <a:ln w="3175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15 Rectángulo"/>
          <p:cNvSpPr/>
          <p:nvPr/>
        </p:nvSpPr>
        <p:spPr>
          <a:xfrm>
            <a:off x="2000232" y="4857760"/>
            <a:ext cx="285752" cy="2857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 dirty="0" smtClean="0"/>
          </a:p>
        </p:txBody>
      </p:sp>
      <p:sp>
        <p:nvSpPr>
          <p:cNvPr id="17" name="16 Rectángulo"/>
          <p:cNvSpPr/>
          <p:nvPr/>
        </p:nvSpPr>
        <p:spPr>
          <a:xfrm>
            <a:off x="2357422" y="4857760"/>
            <a:ext cx="285752" cy="2857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 dirty="0" smtClean="0"/>
          </a:p>
        </p:txBody>
      </p:sp>
      <p:sp>
        <p:nvSpPr>
          <p:cNvPr id="18" name="17 Rectángulo"/>
          <p:cNvSpPr/>
          <p:nvPr/>
        </p:nvSpPr>
        <p:spPr>
          <a:xfrm>
            <a:off x="2714612" y="4857760"/>
            <a:ext cx="285752" cy="2857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 dirty="0" smtClean="0"/>
          </a:p>
        </p:txBody>
      </p:sp>
      <p:sp>
        <p:nvSpPr>
          <p:cNvPr id="19" name="18 Rectángulo"/>
          <p:cNvSpPr/>
          <p:nvPr/>
        </p:nvSpPr>
        <p:spPr>
          <a:xfrm>
            <a:off x="3071802" y="4857760"/>
            <a:ext cx="285752" cy="2857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sz="1600" dirty="0" smtClean="0">
              <a:solidFill>
                <a:schemeClr val="dk1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428992" y="4857760"/>
            <a:ext cx="285752" cy="2857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sz="1600" dirty="0" smtClean="0">
              <a:solidFill>
                <a:schemeClr val="dk1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4357686" y="4643446"/>
            <a:ext cx="1857388" cy="714380"/>
          </a:xfrm>
          <a:prstGeom prst="rect">
            <a:avLst/>
          </a:prstGeom>
          <a:solidFill>
            <a:schemeClr val="bg1"/>
          </a:solidFill>
          <a:ln w="3175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22 Rectángulo"/>
          <p:cNvSpPr/>
          <p:nvPr/>
        </p:nvSpPr>
        <p:spPr>
          <a:xfrm>
            <a:off x="4429124" y="4857760"/>
            <a:ext cx="285752" cy="2857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 dirty="0" smtClean="0"/>
          </a:p>
        </p:txBody>
      </p:sp>
      <p:sp>
        <p:nvSpPr>
          <p:cNvPr id="24" name="23 Rectángulo"/>
          <p:cNvSpPr/>
          <p:nvPr/>
        </p:nvSpPr>
        <p:spPr>
          <a:xfrm>
            <a:off x="4786314" y="4857760"/>
            <a:ext cx="285752" cy="2857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sz="1600" dirty="0" smtClean="0">
              <a:solidFill>
                <a:schemeClr val="dk1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5143504" y="4857760"/>
            <a:ext cx="285752" cy="2857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sz="1600" dirty="0" smtClean="0">
              <a:solidFill>
                <a:schemeClr val="dk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500694" y="4857760"/>
            <a:ext cx="285752" cy="2857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sz="1600" dirty="0" smtClean="0">
              <a:solidFill>
                <a:schemeClr val="dk1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5857884" y="4857760"/>
            <a:ext cx="285752" cy="2857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sz="1600" dirty="0" smtClean="0">
              <a:solidFill>
                <a:schemeClr val="dk1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6786578" y="4643446"/>
            <a:ext cx="1857388" cy="714380"/>
          </a:xfrm>
          <a:prstGeom prst="rect">
            <a:avLst/>
          </a:prstGeom>
          <a:solidFill>
            <a:schemeClr val="bg1"/>
          </a:solidFill>
          <a:ln w="3175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29 Rectángulo"/>
          <p:cNvSpPr/>
          <p:nvPr/>
        </p:nvSpPr>
        <p:spPr>
          <a:xfrm>
            <a:off x="6858016" y="4857760"/>
            <a:ext cx="285752" cy="2857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sz="1600" dirty="0" smtClean="0">
              <a:solidFill>
                <a:schemeClr val="dk1"/>
              </a:solidFill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7215206" y="4857760"/>
            <a:ext cx="285752" cy="2857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 dirty="0" smtClean="0"/>
          </a:p>
        </p:txBody>
      </p:sp>
      <p:sp>
        <p:nvSpPr>
          <p:cNvPr id="32" name="31 Rectángulo"/>
          <p:cNvSpPr/>
          <p:nvPr/>
        </p:nvSpPr>
        <p:spPr>
          <a:xfrm>
            <a:off x="7572396" y="4857760"/>
            <a:ext cx="285752" cy="2857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sz="1600" dirty="0" smtClean="0">
              <a:solidFill>
                <a:schemeClr val="dk1"/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7929586" y="4857760"/>
            <a:ext cx="285752" cy="2857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sz="1600" dirty="0" smtClean="0">
              <a:solidFill>
                <a:schemeClr val="dk1"/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8286776" y="4857760"/>
            <a:ext cx="285752" cy="2857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sz="1600" dirty="0" smtClean="0">
              <a:solidFill>
                <a:schemeClr val="dk1"/>
              </a:solidFill>
            </a:endParaRPr>
          </a:p>
        </p:txBody>
      </p:sp>
      <p:cxnSp>
        <p:nvCxnSpPr>
          <p:cNvPr id="37" name="36 Conector recto"/>
          <p:cNvCxnSpPr>
            <a:stCxn id="4" idx="4"/>
            <a:endCxn id="16" idx="0"/>
          </p:cNvCxnSpPr>
          <p:nvPr/>
        </p:nvCxnSpPr>
        <p:spPr>
          <a:xfrm rot="5400000">
            <a:off x="2178827" y="3750471"/>
            <a:ext cx="1071570" cy="1143008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>
            <a:stCxn id="4" idx="4"/>
            <a:endCxn id="17" idx="0"/>
          </p:cNvCxnSpPr>
          <p:nvPr/>
        </p:nvCxnSpPr>
        <p:spPr>
          <a:xfrm rot="5400000">
            <a:off x="2357422" y="3929066"/>
            <a:ext cx="1071570" cy="785818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>
            <a:stCxn id="4" idx="4"/>
            <a:endCxn id="18" idx="0"/>
          </p:cNvCxnSpPr>
          <p:nvPr/>
        </p:nvCxnSpPr>
        <p:spPr>
          <a:xfrm rot="5400000">
            <a:off x="2536017" y="4107661"/>
            <a:ext cx="1071570" cy="428628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>
            <a:stCxn id="5" idx="4"/>
            <a:endCxn id="19" idx="0"/>
          </p:cNvCxnSpPr>
          <p:nvPr/>
        </p:nvCxnSpPr>
        <p:spPr>
          <a:xfrm rot="5400000">
            <a:off x="3714744" y="3286124"/>
            <a:ext cx="1071570" cy="2071702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>
            <a:stCxn id="6" idx="3"/>
            <a:endCxn id="20" idx="0"/>
          </p:cNvCxnSpPr>
          <p:nvPr/>
        </p:nvCxnSpPr>
        <p:spPr>
          <a:xfrm rot="5400000">
            <a:off x="4538076" y="2694440"/>
            <a:ext cx="1197112" cy="3129528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>
            <a:stCxn id="23" idx="0"/>
            <a:endCxn id="4" idx="4"/>
          </p:cNvCxnSpPr>
          <p:nvPr/>
        </p:nvCxnSpPr>
        <p:spPr>
          <a:xfrm rot="16200000" flipV="1">
            <a:off x="3393273" y="3679033"/>
            <a:ext cx="1071570" cy="1285884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>
            <a:stCxn id="31" idx="0"/>
            <a:endCxn id="4" idx="4"/>
          </p:cNvCxnSpPr>
          <p:nvPr/>
        </p:nvCxnSpPr>
        <p:spPr>
          <a:xfrm rot="16200000" flipV="1">
            <a:off x="4786314" y="2285992"/>
            <a:ext cx="1071570" cy="4071966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>
            <a:stCxn id="24" idx="0"/>
            <a:endCxn id="5" idx="4"/>
          </p:cNvCxnSpPr>
          <p:nvPr/>
        </p:nvCxnSpPr>
        <p:spPr>
          <a:xfrm rot="5400000" flipH="1" flipV="1">
            <a:off x="4572000" y="4143380"/>
            <a:ext cx="1071570" cy="35719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>
            <a:stCxn id="27" idx="0"/>
            <a:endCxn id="5" idx="4"/>
          </p:cNvCxnSpPr>
          <p:nvPr/>
        </p:nvCxnSpPr>
        <p:spPr>
          <a:xfrm rot="16200000" flipV="1">
            <a:off x="5107785" y="3964785"/>
            <a:ext cx="1071570" cy="71438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>
            <a:stCxn id="25" idx="0"/>
            <a:endCxn id="5" idx="4"/>
          </p:cNvCxnSpPr>
          <p:nvPr/>
        </p:nvCxnSpPr>
        <p:spPr>
          <a:xfrm rot="5400000" flipH="1" flipV="1">
            <a:off x="4750595" y="4321975"/>
            <a:ext cx="1071570" cy="1588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>
            <a:stCxn id="26" idx="0"/>
            <a:endCxn id="6" idx="4"/>
          </p:cNvCxnSpPr>
          <p:nvPr/>
        </p:nvCxnSpPr>
        <p:spPr>
          <a:xfrm rot="5400000" flipH="1" flipV="1">
            <a:off x="5965041" y="3464719"/>
            <a:ext cx="1071570" cy="1714512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>
            <a:stCxn id="32" idx="0"/>
            <a:endCxn id="5" idx="4"/>
          </p:cNvCxnSpPr>
          <p:nvPr/>
        </p:nvCxnSpPr>
        <p:spPr>
          <a:xfrm rot="16200000" flipV="1">
            <a:off x="5965041" y="3107529"/>
            <a:ext cx="1071570" cy="2428892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Conector recto"/>
          <p:cNvCxnSpPr>
            <a:stCxn id="6" idx="4"/>
            <a:endCxn id="30" idx="0"/>
          </p:cNvCxnSpPr>
          <p:nvPr/>
        </p:nvCxnSpPr>
        <p:spPr>
          <a:xfrm rot="5400000">
            <a:off x="6643702" y="4143380"/>
            <a:ext cx="1071570" cy="35719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"/>
          <p:cNvCxnSpPr>
            <a:stCxn id="33" idx="0"/>
            <a:endCxn id="6" idx="4"/>
          </p:cNvCxnSpPr>
          <p:nvPr/>
        </p:nvCxnSpPr>
        <p:spPr>
          <a:xfrm rot="16200000" flipV="1">
            <a:off x="7179487" y="3964785"/>
            <a:ext cx="1071570" cy="71438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"/>
          <p:cNvCxnSpPr>
            <a:stCxn id="6" idx="4"/>
            <a:endCxn id="34" idx="0"/>
          </p:cNvCxnSpPr>
          <p:nvPr/>
        </p:nvCxnSpPr>
        <p:spPr>
          <a:xfrm rot="16200000" flipH="1">
            <a:off x="7358082" y="3786190"/>
            <a:ext cx="1071570" cy="107157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84 CuadroTexto"/>
          <p:cNvSpPr txBox="1"/>
          <p:nvPr/>
        </p:nvSpPr>
        <p:spPr>
          <a:xfrm>
            <a:off x="2500298" y="6072206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 smtClean="0"/>
              <a:t>Piso1</a:t>
            </a:r>
            <a:endParaRPr lang="es-PE" sz="1600" b="1" dirty="0"/>
          </a:p>
        </p:txBody>
      </p:sp>
      <p:sp>
        <p:nvSpPr>
          <p:cNvPr id="86" name="85 CuadroTexto"/>
          <p:cNvSpPr txBox="1"/>
          <p:nvPr/>
        </p:nvSpPr>
        <p:spPr>
          <a:xfrm>
            <a:off x="4857752" y="6000768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 smtClean="0"/>
              <a:t>Piso 2</a:t>
            </a:r>
            <a:endParaRPr lang="es-PE" sz="1600" b="1" dirty="0"/>
          </a:p>
        </p:txBody>
      </p:sp>
      <p:sp>
        <p:nvSpPr>
          <p:cNvPr id="87" name="86 CuadroTexto"/>
          <p:cNvSpPr txBox="1"/>
          <p:nvPr/>
        </p:nvSpPr>
        <p:spPr>
          <a:xfrm>
            <a:off x="7358082" y="6000768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 smtClean="0"/>
              <a:t>Piso 3</a:t>
            </a:r>
            <a:endParaRPr lang="es-PE" sz="1600" b="1" dirty="0"/>
          </a:p>
        </p:txBody>
      </p:sp>
      <p:sp>
        <p:nvSpPr>
          <p:cNvPr id="88" name="87 CuadroTexto"/>
          <p:cNvSpPr txBox="1"/>
          <p:nvPr/>
        </p:nvSpPr>
        <p:spPr>
          <a:xfrm>
            <a:off x="6072198" y="1214422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La función de enrutamiento interconecta las VLAN</a:t>
            </a:r>
            <a:endParaRPr lang="es-PE" dirty="0"/>
          </a:p>
        </p:txBody>
      </p:sp>
      <p:sp>
        <p:nvSpPr>
          <p:cNvPr id="89" name="88 CuadroTexto"/>
          <p:cNvSpPr txBox="1"/>
          <p:nvPr/>
        </p:nvSpPr>
        <p:spPr>
          <a:xfrm>
            <a:off x="357158" y="1571612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 smtClean="0"/>
              <a:t>Capa de Red</a:t>
            </a:r>
            <a:endParaRPr lang="es-PE" sz="1600" dirty="0"/>
          </a:p>
        </p:txBody>
      </p:sp>
      <p:sp>
        <p:nvSpPr>
          <p:cNvPr id="90" name="89 CuadroTexto"/>
          <p:cNvSpPr txBox="1"/>
          <p:nvPr/>
        </p:nvSpPr>
        <p:spPr>
          <a:xfrm>
            <a:off x="285720" y="2928934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 smtClean="0"/>
              <a:t>Dominios de broadcast de la capa de enlace de datos</a:t>
            </a:r>
            <a:endParaRPr lang="es-PE" sz="1600" dirty="0"/>
          </a:p>
        </p:txBody>
      </p:sp>
      <p:sp>
        <p:nvSpPr>
          <p:cNvPr id="91" name="90 CuadroTexto"/>
          <p:cNvSpPr txBox="1"/>
          <p:nvPr/>
        </p:nvSpPr>
        <p:spPr>
          <a:xfrm>
            <a:off x="0" y="4786322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 smtClean="0"/>
              <a:t>Switch de LAN de la capa física</a:t>
            </a:r>
            <a:endParaRPr lang="es-PE" sz="1600" dirty="0"/>
          </a:p>
        </p:txBody>
      </p:sp>
      <p:sp>
        <p:nvSpPr>
          <p:cNvPr id="92" name="91 CuadroTexto"/>
          <p:cNvSpPr txBox="1"/>
          <p:nvPr/>
        </p:nvSpPr>
        <p:spPr>
          <a:xfrm>
            <a:off x="0" y="5500702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 smtClean="0"/>
              <a:t>Nodos Conectados</a:t>
            </a:r>
            <a:endParaRPr lang="es-PE" sz="1600" dirty="0"/>
          </a:p>
        </p:txBody>
      </p:sp>
      <p:pic>
        <p:nvPicPr>
          <p:cNvPr id="93" name="Picture 2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5572140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" name="Picture 2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643578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" name="Picture 2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5643578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" name="Picture 2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5572140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" name="Picture 2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5572140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" name="Picture 3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5500702"/>
            <a:ext cx="538136" cy="50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" name="Picture 3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5500702"/>
            <a:ext cx="538136" cy="50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" name="Picture 3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5572140"/>
            <a:ext cx="538136" cy="50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" name="Picture 3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5500702"/>
            <a:ext cx="538136" cy="50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" name="Picture 2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5429264"/>
            <a:ext cx="373056" cy="65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" name="Picture 2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5429264"/>
            <a:ext cx="373056" cy="65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6" name="105 Conector recto"/>
          <p:cNvCxnSpPr/>
          <p:nvPr/>
        </p:nvCxnSpPr>
        <p:spPr>
          <a:xfrm>
            <a:off x="357158" y="2571744"/>
            <a:ext cx="8072494" cy="158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106 Conector recto"/>
          <p:cNvCxnSpPr/>
          <p:nvPr/>
        </p:nvCxnSpPr>
        <p:spPr>
          <a:xfrm>
            <a:off x="357158" y="4286256"/>
            <a:ext cx="8072494" cy="158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107 Conector recto"/>
          <p:cNvCxnSpPr/>
          <p:nvPr/>
        </p:nvCxnSpPr>
        <p:spPr>
          <a:xfrm>
            <a:off x="285720" y="5500702"/>
            <a:ext cx="8072494" cy="158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143000"/>
          </a:xfrm>
        </p:spPr>
        <p:txBody>
          <a:bodyPr/>
          <a:lstStyle/>
          <a:p>
            <a:pPr algn="l"/>
            <a:r>
              <a:rPr lang="es-PE" sz="3200" b="1" dirty="0" smtClean="0">
                <a:solidFill>
                  <a:srgbClr val="00B0F0"/>
                </a:solidFill>
              </a:rPr>
              <a:t>VLAN Estática</a:t>
            </a:r>
            <a:endParaRPr lang="es-PE" sz="3200" b="1" dirty="0">
              <a:solidFill>
                <a:srgbClr val="00B0F0"/>
              </a:solidFill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1000100" y="1500174"/>
            <a:ext cx="7282163" cy="4429156"/>
            <a:chOff x="1000100" y="1500174"/>
            <a:chExt cx="7282163" cy="442915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0100" y="1500174"/>
              <a:ext cx="7282163" cy="4395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3 Rectángulo"/>
            <p:cNvSpPr/>
            <p:nvPr/>
          </p:nvSpPr>
          <p:spPr>
            <a:xfrm>
              <a:off x="1000100" y="5715016"/>
              <a:ext cx="285752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143000"/>
          </a:xfrm>
        </p:spPr>
        <p:txBody>
          <a:bodyPr/>
          <a:lstStyle/>
          <a:p>
            <a:pPr algn="l"/>
            <a:r>
              <a:rPr lang="es-PE" sz="3200" b="1" dirty="0" smtClean="0">
                <a:solidFill>
                  <a:srgbClr val="00B0F0"/>
                </a:solidFill>
              </a:rPr>
              <a:t>VLAN Dinámica</a:t>
            </a:r>
            <a:endParaRPr lang="es-PE" sz="3200" b="1" dirty="0">
              <a:solidFill>
                <a:srgbClr val="00B0F0"/>
              </a:solidFill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1000100" y="1500174"/>
            <a:ext cx="7193195" cy="4572032"/>
            <a:chOff x="1000100" y="1500174"/>
            <a:chExt cx="7193195" cy="457203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0100" y="1500174"/>
              <a:ext cx="7193195" cy="4500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3 Rectángulo"/>
            <p:cNvSpPr/>
            <p:nvPr/>
          </p:nvSpPr>
          <p:spPr>
            <a:xfrm>
              <a:off x="1000100" y="5857892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143000"/>
          </a:xfrm>
        </p:spPr>
        <p:txBody>
          <a:bodyPr/>
          <a:lstStyle/>
          <a:p>
            <a:pPr algn="l"/>
            <a:r>
              <a:rPr lang="es-PE" sz="3200" b="1" dirty="0" smtClean="0">
                <a:solidFill>
                  <a:srgbClr val="00B0F0"/>
                </a:solidFill>
              </a:rPr>
              <a:t>Configuración de un switch</a:t>
            </a:r>
            <a:endParaRPr lang="es-PE" sz="3200" b="1" dirty="0">
              <a:solidFill>
                <a:srgbClr val="00B0F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62403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142984"/>
            <a:ext cx="4786346" cy="504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0034" y="1000108"/>
            <a:ext cx="2209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b="1" dirty="0" smtClean="0">
                <a:solidFill>
                  <a:srgbClr val="00B0F0"/>
                </a:solidFill>
              </a:rPr>
              <a:t>Contenido</a:t>
            </a:r>
            <a:endParaRPr lang="es-PE" sz="3200" b="1" dirty="0">
              <a:solidFill>
                <a:srgbClr val="00B0F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857356" y="1714488"/>
            <a:ext cx="462184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es-PE" dirty="0" smtClean="0"/>
              <a:t>VLANs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s-PE" dirty="0" smtClean="0"/>
              <a:t>Trunking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s-PE" dirty="0" smtClean="0"/>
              <a:t>Configuración de VLANs y </a:t>
            </a:r>
            <a:r>
              <a:rPr lang="es-PE" dirty="0" err="1" smtClean="0"/>
              <a:t>Trunk</a:t>
            </a:r>
            <a:r>
              <a:rPr lang="es-PE" dirty="0" smtClean="0"/>
              <a:t> 802.1Q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s-PE" dirty="0" smtClean="0"/>
              <a:t>Problemas de Redes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s-PE" i="1" dirty="0" smtClean="0"/>
              <a:t>Spanning Tree </a:t>
            </a:r>
            <a:r>
              <a:rPr lang="es-PE" i="1" dirty="0" err="1" smtClean="0"/>
              <a:t>Protocol</a:t>
            </a:r>
            <a:r>
              <a:rPr lang="es-PE" i="1" dirty="0" smtClean="0"/>
              <a:t>, 802.1D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s-PE" i="1" dirty="0" smtClean="0"/>
              <a:t>Convergencia, PVST+ y RSTP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s-PE" i="1" dirty="0" smtClean="0"/>
              <a:t>Ruteo InterVLAN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s-PE" i="1" dirty="0" smtClean="0"/>
              <a:t>Seguridad en L2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s-PE" i="1" dirty="0" smtClean="0"/>
              <a:t>Diagnóstico de Redes Conmutadas</a:t>
            </a:r>
          </a:p>
          <a:p>
            <a:pPr marL="266700" indent="-266700">
              <a:buFont typeface="Arial" pitchFamily="34" charset="0"/>
              <a:buChar char="•"/>
            </a:pPr>
            <a:endParaRPr lang="es-P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327P_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42984"/>
            <a:ext cx="7469206" cy="4218536"/>
          </a:xfrm>
          <a:prstGeom prst="rect">
            <a:avLst/>
          </a:prstGeom>
          <a:noFill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0" y="428604"/>
            <a:ext cx="7358082" cy="64294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Guía para asignar IP a las </a:t>
            </a:r>
            <a:r>
              <a:rPr kumimoji="0" lang="es-PE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VLANs</a:t>
            </a:r>
            <a:endParaRPr kumimoji="0" lang="es-PE" sz="32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214414" y="5643578"/>
            <a:ext cx="5350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>
              <a:buClr>
                <a:srgbClr val="00B0F0"/>
              </a:buClr>
              <a:buFont typeface="Wingdings" pitchFamily="2" charset="2"/>
              <a:buChar char="§"/>
            </a:pPr>
            <a:r>
              <a:rPr lang="es-PE" dirty="0" smtClean="0"/>
              <a:t>Asignar una subred a cada VLAN</a:t>
            </a:r>
          </a:p>
          <a:p>
            <a:pPr marL="268288" indent="-268288">
              <a:buClr>
                <a:srgbClr val="00B0F0"/>
              </a:buClr>
              <a:buFont typeface="Wingdings" pitchFamily="2" charset="2"/>
              <a:buChar char="§"/>
            </a:pPr>
            <a:r>
              <a:rPr lang="es-PE" dirty="0" smtClean="0"/>
              <a:t>Asignar las direcciones IP en bloques continuos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327P_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357298"/>
            <a:ext cx="6372225" cy="5084762"/>
          </a:xfrm>
          <a:prstGeom prst="rect">
            <a:avLst/>
          </a:prstGeom>
          <a:noFill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0" y="428604"/>
            <a:ext cx="7358082" cy="64294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Tipos de Tráfico</a:t>
            </a:r>
            <a:r>
              <a:rPr kumimoji="0" lang="es-PE" sz="3200" b="1" i="0" u="none" strike="noStrike" kern="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Red</a:t>
            </a:r>
            <a:endParaRPr kumimoji="0" lang="es-PE" sz="32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27038" y="1452563"/>
            <a:ext cx="3502020" cy="305314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</a:pPr>
            <a:r>
              <a:rPr lang="en-US" sz="2400" dirty="0" err="1" smtClean="0"/>
              <a:t>Tipos</a:t>
            </a:r>
            <a:r>
              <a:rPr lang="en-US" sz="2400" dirty="0" smtClean="0"/>
              <a:t> de </a:t>
            </a:r>
            <a:r>
              <a:rPr lang="en-US" sz="2400" dirty="0" err="1" smtClean="0"/>
              <a:t>tráfico</a:t>
            </a:r>
            <a:r>
              <a:rPr lang="en-US" sz="2400" dirty="0" smtClean="0"/>
              <a:t> a </a:t>
            </a:r>
            <a:r>
              <a:rPr lang="en-US" sz="2400" dirty="0" err="1" smtClean="0"/>
              <a:t>considerar</a:t>
            </a:r>
            <a:r>
              <a:rPr lang="en-US" sz="2400" dirty="0" smtClean="0"/>
              <a:t> </a:t>
            </a:r>
            <a:r>
              <a:rPr lang="en-US" sz="2400" dirty="0" err="1" smtClean="0"/>
              <a:t>cuando</a:t>
            </a:r>
            <a:r>
              <a:rPr lang="en-US" sz="2400" dirty="0" smtClean="0"/>
              <a:t> se </a:t>
            </a:r>
            <a:r>
              <a:rPr lang="en-US" sz="2400" dirty="0" err="1" smtClean="0"/>
              <a:t>diseñan</a:t>
            </a:r>
            <a:r>
              <a:rPr lang="en-US" sz="2400" dirty="0" smtClean="0"/>
              <a:t> VLANs:</a:t>
            </a:r>
            <a:endParaRPr lang="en-US" sz="2400" dirty="0"/>
          </a:p>
          <a:p>
            <a:pPr marL="347663" lvl="1" indent="-233363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/>
              <a:t>Network management</a:t>
            </a:r>
          </a:p>
          <a:p>
            <a:pPr marL="347663" lvl="1" indent="-233363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/>
              <a:t>IP telephony</a:t>
            </a:r>
          </a:p>
          <a:p>
            <a:pPr marL="347663" lvl="1" indent="-233363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/>
              <a:t>IP Multicast</a:t>
            </a:r>
          </a:p>
          <a:p>
            <a:pPr marL="347663" lvl="1" indent="-233363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/>
              <a:t>Normal data</a:t>
            </a:r>
          </a:p>
          <a:p>
            <a:pPr marL="347663" lvl="1" indent="-233363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/>
              <a:t>Scavenger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327P_1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142984"/>
            <a:ext cx="5681658" cy="4495687"/>
          </a:xfrm>
          <a:prstGeom prst="rect">
            <a:avLst/>
          </a:prstGeom>
          <a:noFill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0" y="428604"/>
            <a:ext cx="7358082" cy="64294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Ventajas de las </a:t>
            </a:r>
            <a:r>
              <a:rPr kumimoji="0" lang="es-PE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VLANs</a:t>
            </a:r>
            <a:r>
              <a:rPr kumimoji="0" lang="es-P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Voz</a:t>
            </a:r>
            <a:endParaRPr kumimoji="0" lang="es-PE" sz="32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85720" y="1643050"/>
            <a:ext cx="27860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Clr>
                <a:srgbClr val="00B0F0"/>
              </a:buClr>
              <a:buFont typeface="Wingdings" pitchFamily="2" charset="2"/>
              <a:buChar char="§"/>
            </a:pPr>
            <a:r>
              <a:rPr lang="es-PE" dirty="0" smtClean="0"/>
              <a:t>Los teléfonos deben estar segmentados en diferentes </a:t>
            </a:r>
            <a:r>
              <a:rPr lang="es-PE" dirty="0" err="1" smtClean="0"/>
              <a:t>VLANs</a:t>
            </a:r>
            <a:r>
              <a:rPr lang="es-PE" dirty="0" smtClean="0"/>
              <a:t> de Voz</a:t>
            </a:r>
          </a:p>
          <a:p>
            <a:pPr marL="268288" indent="-268288">
              <a:buClr>
                <a:srgbClr val="00B0F0"/>
              </a:buClr>
              <a:buFont typeface="Wingdings" pitchFamily="2" charset="2"/>
              <a:buChar char="§"/>
            </a:pPr>
            <a:r>
              <a:rPr lang="es-PE" dirty="0" smtClean="0"/>
              <a:t>Proporciona segmentación y control de la red</a:t>
            </a:r>
          </a:p>
          <a:p>
            <a:pPr marL="268288" indent="-268288">
              <a:buClr>
                <a:srgbClr val="00B0F0"/>
              </a:buClr>
              <a:buFont typeface="Wingdings" pitchFamily="2" charset="2"/>
              <a:buChar char="§"/>
            </a:pPr>
            <a:r>
              <a:rPr lang="es-PE" dirty="0" smtClean="0"/>
              <a:t>Permite a los </a:t>
            </a:r>
            <a:r>
              <a:rPr lang="es-PE" dirty="0" err="1" smtClean="0"/>
              <a:t>adminsitradores</a:t>
            </a:r>
            <a:r>
              <a:rPr lang="es-PE" dirty="0" smtClean="0"/>
              <a:t> potenciar el </a:t>
            </a:r>
            <a:r>
              <a:rPr lang="es-PE" dirty="0" err="1" smtClean="0"/>
              <a:t>QoS</a:t>
            </a:r>
            <a:endParaRPr lang="es-PE" dirty="0" smtClean="0"/>
          </a:p>
          <a:p>
            <a:pPr marL="268288" indent="-268288">
              <a:buClr>
                <a:srgbClr val="00B0F0"/>
              </a:buClr>
              <a:buFont typeface="Wingdings" pitchFamily="2" charset="2"/>
              <a:buChar char="§"/>
            </a:pPr>
            <a:r>
              <a:rPr lang="es-PE" dirty="0" smtClean="0"/>
              <a:t>Permite a los administradores añadir y mejorar las políticas de seguridad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27P_5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6719887" cy="4500563"/>
          </a:xfrm>
          <a:prstGeom prst="rect">
            <a:avLst/>
          </a:prstGeom>
          <a:noFill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0" y="428604"/>
            <a:ext cx="7358082" cy="64294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Operación de la VLAN</a:t>
            </a:r>
            <a:endParaRPr kumimoji="0" lang="es-PE" sz="32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327P_5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7610671" cy="4957778"/>
          </a:xfrm>
          <a:prstGeom prst="rect">
            <a:avLst/>
          </a:prstGeom>
          <a:noFill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0" y="428604"/>
            <a:ext cx="7358082" cy="64294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Trunking</a:t>
            </a:r>
            <a:r>
              <a:rPr kumimoji="0" lang="es-P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802.1Q</a:t>
            </a:r>
            <a:endParaRPr kumimoji="0" lang="es-PE" sz="32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85918" y="1857364"/>
            <a:ext cx="1071570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24 Elipse"/>
          <p:cNvSpPr/>
          <p:nvPr/>
        </p:nvSpPr>
        <p:spPr>
          <a:xfrm>
            <a:off x="2571736" y="2857496"/>
            <a:ext cx="1928826" cy="1000132"/>
          </a:xfrm>
          <a:prstGeom prst="ellipse">
            <a:avLst/>
          </a:prstGeom>
          <a:solidFill>
            <a:schemeClr val="bg1">
              <a:alpha val="49000"/>
            </a:schemeClr>
          </a:solidFill>
          <a:ln w="3175">
            <a:solidFill>
              <a:srgbClr val="3333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23 Elipse"/>
          <p:cNvSpPr/>
          <p:nvPr/>
        </p:nvSpPr>
        <p:spPr>
          <a:xfrm>
            <a:off x="2500298" y="1785926"/>
            <a:ext cx="1928826" cy="1000132"/>
          </a:xfrm>
          <a:prstGeom prst="ellipse">
            <a:avLst/>
          </a:prstGeom>
          <a:solidFill>
            <a:srgbClr val="FFFF00">
              <a:alpha val="49000"/>
            </a:srgbClr>
          </a:solidFill>
          <a:ln w="3175">
            <a:solidFill>
              <a:srgbClr val="3333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PE" dirty="0" err="1" smtClean="0"/>
              <a:t>Trunk</a:t>
            </a:r>
            <a:endParaRPr lang="es-PE" dirty="0"/>
          </a:p>
        </p:txBody>
      </p:sp>
      <p:pic>
        <p:nvPicPr>
          <p:cNvPr id="5" name="Picture 3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857364"/>
            <a:ext cx="428602" cy="39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357430"/>
            <a:ext cx="428602" cy="39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000372"/>
            <a:ext cx="428602" cy="39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500438"/>
            <a:ext cx="428602" cy="39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15 Conector recto"/>
          <p:cNvCxnSpPr/>
          <p:nvPr/>
        </p:nvCxnSpPr>
        <p:spPr>
          <a:xfrm>
            <a:off x="2857488" y="2071678"/>
            <a:ext cx="500066" cy="1588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2857488" y="2500306"/>
            <a:ext cx="500066" cy="1588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2857488" y="3143248"/>
            <a:ext cx="500066" cy="1588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2857488" y="3643314"/>
            <a:ext cx="500066" cy="1588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2857488" y="228599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 smtClean="0"/>
              <a:t>2</a:t>
            </a:r>
            <a:endParaRPr lang="es-PE" sz="12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2857488" y="185736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 smtClean="0"/>
              <a:t>1</a:t>
            </a:r>
            <a:endParaRPr lang="es-PE" sz="12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2857488" y="3429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 smtClean="0"/>
              <a:t>6</a:t>
            </a:r>
            <a:endParaRPr lang="es-PE" sz="12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2857488" y="292893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 smtClean="0"/>
              <a:t>5</a:t>
            </a:r>
            <a:endParaRPr lang="es-PE" sz="12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4000496" y="1571612"/>
            <a:ext cx="832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 smtClean="0"/>
              <a:t>VLAN1</a:t>
            </a:r>
            <a:endParaRPr lang="es-PE" sz="16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4071934" y="2714620"/>
            <a:ext cx="832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 smtClean="0"/>
              <a:t>VLAN2</a:t>
            </a:r>
            <a:endParaRPr lang="es-PE" sz="16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1714480" y="1428736"/>
            <a:ext cx="1018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 smtClean="0"/>
              <a:t>Switch 1</a:t>
            </a:r>
            <a:endParaRPr lang="es-PE" sz="1600" b="1" dirty="0"/>
          </a:p>
        </p:txBody>
      </p:sp>
      <p:sp>
        <p:nvSpPr>
          <p:cNvPr id="34" name="33 Rectángulo"/>
          <p:cNvSpPr/>
          <p:nvPr/>
        </p:nvSpPr>
        <p:spPr>
          <a:xfrm>
            <a:off x="4929190" y="1857364"/>
            <a:ext cx="1071570" cy="21431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5" name="34 Elipse"/>
          <p:cNvSpPr/>
          <p:nvPr/>
        </p:nvSpPr>
        <p:spPr>
          <a:xfrm>
            <a:off x="5715008" y="2857496"/>
            <a:ext cx="1928826" cy="1071570"/>
          </a:xfrm>
          <a:prstGeom prst="ellipse">
            <a:avLst/>
          </a:prstGeom>
          <a:solidFill>
            <a:srgbClr val="FFFF00">
              <a:alpha val="49000"/>
            </a:srgbClr>
          </a:solidFill>
          <a:ln w="3175">
            <a:solidFill>
              <a:srgbClr val="3333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6" name="35 Elipse"/>
          <p:cNvSpPr/>
          <p:nvPr/>
        </p:nvSpPr>
        <p:spPr>
          <a:xfrm>
            <a:off x="5643570" y="1785926"/>
            <a:ext cx="1928826" cy="1000132"/>
          </a:xfrm>
          <a:prstGeom prst="ellipse">
            <a:avLst/>
          </a:prstGeom>
          <a:solidFill>
            <a:schemeClr val="bg1">
              <a:alpha val="49000"/>
            </a:schemeClr>
          </a:solidFill>
          <a:ln w="3175">
            <a:solidFill>
              <a:srgbClr val="3333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7" name="Picture 3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857364"/>
            <a:ext cx="428602" cy="39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3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357430"/>
            <a:ext cx="428602" cy="39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3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000372"/>
            <a:ext cx="428602" cy="39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3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500438"/>
            <a:ext cx="428602" cy="39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1" name="40 Conector recto"/>
          <p:cNvCxnSpPr/>
          <p:nvPr/>
        </p:nvCxnSpPr>
        <p:spPr>
          <a:xfrm>
            <a:off x="6000760" y="2071678"/>
            <a:ext cx="500066" cy="1588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>
            <a:off x="6000760" y="2500306"/>
            <a:ext cx="500066" cy="1588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6000760" y="3143248"/>
            <a:ext cx="500066" cy="1588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>
            <a:off x="6000760" y="3643314"/>
            <a:ext cx="500066" cy="1588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CuadroTexto"/>
          <p:cNvSpPr txBox="1"/>
          <p:nvPr/>
        </p:nvSpPr>
        <p:spPr>
          <a:xfrm>
            <a:off x="6000760" y="228599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 smtClean="0"/>
              <a:t>2</a:t>
            </a:r>
            <a:endParaRPr lang="es-PE" sz="1200" dirty="0"/>
          </a:p>
        </p:txBody>
      </p:sp>
      <p:sp>
        <p:nvSpPr>
          <p:cNvPr id="46" name="45 CuadroTexto"/>
          <p:cNvSpPr txBox="1"/>
          <p:nvPr/>
        </p:nvSpPr>
        <p:spPr>
          <a:xfrm>
            <a:off x="6000760" y="185736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 smtClean="0"/>
              <a:t>1</a:t>
            </a:r>
            <a:endParaRPr lang="es-PE" sz="1200" dirty="0"/>
          </a:p>
        </p:txBody>
      </p:sp>
      <p:sp>
        <p:nvSpPr>
          <p:cNvPr id="47" name="46 CuadroTexto"/>
          <p:cNvSpPr txBox="1"/>
          <p:nvPr/>
        </p:nvSpPr>
        <p:spPr>
          <a:xfrm>
            <a:off x="6000760" y="3429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 smtClean="0"/>
              <a:t>8</a:t>
            </a:r>
            <a:endParaRPr lang="es-PE" sz="1200" dirty="0"/>
          </a:p>
        </p:txBody>
      </p:sp>
      <p:sp>
        <p:nvSpPr>
          <p:cNvPr id="48" name="47 CuadroTexto"/>
          <p:cNvSpPr txBox="1"/>
          <p:nvPr/>
        </p:nvSpPr>
        <p:spPr>
          <a:xfrm>
            <a:off x="6000760" y="292893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 smtClean="0"/>
              <a:t>7</a:t>
            </a:r>
            <a:endParaRPr lang="es-PE" sz="1200" dirty="0"/>
          </a:p>
        </p:txBody>
      </p:sp>
      <p:sp>
        <p:nvSpPr>
          <p:cNvPr id="49" name="48 CuadroTexto"/>
          <p:cNvSpPr txBox="1"/>
          <p:nvPr/>
        </p:nvSpPr>
        <p:spPr>
          <a:xfrm>
            <a:off x="7143768" y="1571612"/>
            <a:ext cx="832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 smtClean="0"/>
              <a:t>VLAN2</a:t>
            </a:r>
            <a:endParaRPr lang="es-PE" sz="1600" dirty="0"/>
          </a:p>
        </p:txBody>
      </p:sp>
      <p:sp>
        <p:nvSpPr>
          <p:cNvPr id="50" name="49 CuadroTexto"/>
          <p:cNvSpPr txBox="1"/>
          <p:nvPr/>
        </p:nvSpPr>
        <p:spPr>
          <a:xfrm>
            <a:off x="7215206" y="2714620"/>
            <a:ext cx="832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 smtClean="0"/>
              <a:t>VLAN1</a:t>
            </a:r>
            <a:endParaRPr lang="es-PE" sz="1600" dirty="0"/>
          </a:p>
        </p:txBody>
      </p:sp>
      <p:sp>
        <p:nvSpPr>
          <p:cNvPr id="51" name="50 CuadroTexto"/>
          <p:cNvSpPr txBox="1"/>
          <p:nvPr/>
        </p:nvSpPr>
        <p:spPr>
          <a:xfrm>
            <a:off x="4857752" y="1428736"/>
            <a:ext cx="1018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 smtClean="0"/>
              <a:t>Switch 2</a:t>
            </a:r>
            <a:endParaRPr lang="es-PE" sz="1600" b="1" dirty="0"/>
          </a:p>
        </p:txBody>
      </p:sp>
      <p:cxnSp>
        <p:nvCxnSpPr>
          <p:cNvPr id="56" name="55 Conector angular"/>
          <p:cNvCxnSpPr>
            <a:stCxn id="3" idx="2"/>
            <a:endCxn id="34" idx="2"/>
          </p:cNvCxnSpPr>
          <p:nvPr/>
        </p:nvCxnSpPr>
        <p:spPr>
          <a:xfrm rot="16200000" flipH="1">
            <a:off x="3893339" y="2428868"/>
            <a:ext cx="1588" cy="3143272"/>
          </a:xfrm>
          <a:prstGeom prst="bentConnector3">
            <a:avLst>
              <a:gd name="adj1" fmla="val 40787166"/>
            </a:avLst>
          </a:prstGeom>
          <a:ln w="28575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57 CuadroTexto"/>
          <p:cNvSpPr txBox="1"/>
          <p:nvPr/>
        </p:nvSpPr>
        <p:spPr>
          <a:xfrm>
            <a:off x="3714744" y="4714884"/>
            <a:ext cx="813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err="1" smtClean="0"/>
              <a:t>Trunk</a:t>
            </a:r>
            <a:endParaRPr lang="es-PE" b="1" dirty="0"/>
          </a:p>
        </p:txBody>
      </p:sp>
      <p:sp>
        <p:nvSpPr>
          <p:cNvPr id="59" name="58 CuadroTexto"/>
          <p:cNvSpPr txBox="1"/>
          <p:nvPr/>
        </p:nvSpPr>
        <p:spPr>
          <a:xfrm>
            <a:off x="2000232" y="407194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 smtClean="0"/>
              <a:t>24</a:t>
            </a:r>
            <a:endParaRPr lang="es-PE" sz="1200" dirty="0"/>
          </a:p>
        </p:txBody>
      </p:sp>
      <p:sp>
        <p:nvSpPr>
          <p:cNvPr id="60" name="59 CuadroTexto"/>
          <p:cNvSpPr txBox="1"/>
          <p:nvPr/>
        </p:nvSpPr>
        <p:spPr>
          <a:xfrm>
            <a:off x="5500694" y="400050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 smtClean="0"/>
              <a:t>24</a:t>
            </a:r>
            <a:endParaRPr lang="es-PE" sz="1200" dirty="0"/>
          </a:p>
        </p:txBody>
      </p:sp>
      <p:sp>
        <p:nvSpPr>
          <p:cNvPr id="52" name="51 Rectángulo"/>
          <p:cNvSpPr/>
          <p:nvPr/>
        </p:nvSpPr>
        <p:spPr>
          <a:xfrm>
            <a:off x="3143240" y="4429132"/>
            <a:ext cx="357190" cy="142876"/>
          </a:xfrm>
          <a:prstGeom prst="rect">
            <a:avLst/>
          </a:prstGeom>
          <a:solidFill>
            <a:schemeClr val="bg1"/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3" name="52 Rectángulo"/>
          <p:cNvSpPr/>
          <p:nvPr/>
        </p:nvSpPr>
        <p:spPr>
          <a:xfrm>
            <a:off x="3571868" y="4429132"/>
            <a:ext cx="357190" cy="142876"/>
          </a:xfrm>
          <a:prstGeom prst="rect">
            <a:avLst/>
          </a:prstGeom>
          <a:solidFill>
            <a:srgbClr val="FFFF99"/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7" name="56 Rectángulo"/>
          <p:cNvSpPr/>
          <p:nvPr/>
        </p:nvSpPr>
        <p:spPr>
          <a:xfrm>
            <a:off x="4000496" y="4429132"/>
            <a:ext cx="357190" cy="142876"/>
          </a:xfrm>
          <a:prstGeom prst="rect">
            <a:avLst/>
          </a:prstGeom>
          <a:solidFill>
            <a:schemeClr val="bg1"/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1" name="60 Rectángulo"/>
          <p:cNvSpPr/>
          <p:nvPr/>
        </p:nvSpPr>
        <p:spPr>
          <a:xfrm>
            <a:off x="4429124" y="4429132"/>
            <a:ext cx="357190" cy="142876"/>
          </a:xfrm>
          <a:prstGeom prst="rect">
            <a:avLst/>
          </a:prstGeom>
          <a:solidFill>
            <a:srgbClr val="FFFF99"/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PE" sz="3200" b="1" dirty="0" smtClean="0">
                <a:solidFill>
                  <a:srgbClr val="00B0F0"/>
                </a:solidFill>
              </a:rPr>
              <a:t>802.1Q Frame </a:t>
            </a:r>
            <a:r>
              <a:rPr lang="es-PE" sz="3200" b="1" dirty="0" err="1" smtClean="0">
                <a:solidFill>
                  <a:srgbClr val="00B0F0"/>
                </a:solidFill>
              </a:rPr>
              <a:t>Tagging</a:t>
            </a:r>
            <a:endParaRPr lang="es-PE" sz="3200" b="1" dirty="0">
              <a:solidFill>
                <a:srgbClr val="00B0F0"/>
              </a:solidFill>
            </a:endParaRPr>
          </a:p>
        </p:txBody>
      </p:sp>
      <p:pic>
        <p:nvPicPr>
          <p:cNvPr id="6" name="Picture 5" descr="327P_0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8263909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/>
          <a:lstStyle/>
          <a:p>
            <a:pPr algn="l"/>
            <a:r>
              <a:rPr lang="es-PE" sz="3200" b="1" dirty="0" smtClean="0">
                <a:solidFill>
                  <a:srgbClr val="00B0F0"/>
                </a:solidFill>
              </a:rPr>
              <a:t>Entendiendo las VLAN Nativas</a:t>
            </a:r>
            <a:endParaRPr lang="es-PE" sz="3200" b="1" dirty="0">
              <a:solidFill>
                <a:srgbClr val="00B0F0"/>
              </a:solidFill>
            </a:endParaRPr>
          </a:p>
        </p:txBody>
      </p:sp>
      <p:pic>
        <p:nvPicPr>
          <p:cNvPr id="3" name="Picture 22" descr="327P_5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14422"/>
            <a:ext cx="699037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6" descr="327P_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7855173" cy="4656151"/>
          </a:xfrm>
          <a:prstGeom prst="rect">
            <a:avLst/>
          </a:prstGeom>
          <a:noFill/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/>
          <a:lstStyle/>
          <a:p>
            <a:pPr algn="l"/>
            <a:r>
              <a:rPr lang="es-PE" sz="3200" b="1" dirty="0" smtClean="0">
                <a:solidFill>
                  <a:srgbClr val="00B0F0"/>
                </a:solidFill>
              </a:rPr>
              <a:t>Características VTP</a:t>
            </a:r>
            <a:endParaRPr lang="es-PE" sz="3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327P_0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209800"/>
            <a:ext cx="4149725" cy="3370263"/>
          </a:xfrm>
          <a:prstGeom prst="rect">
            <a:avLst/>
          </a:prstGeom>
          <a:noFill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5113" y="3946525"/>
            <a:ext cx="1798637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71450" indent="-171450" defTabSz="1028700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/>
              <a:t>Cannot create, </a:t>
            </a:r>
            <a:br>
              <a:rPr lang="en-US" sz="1600"/>
            </a:br>
            <a:r>
              <a:rPr lang="en-US" sz="1600"/>
              <a:t>change, or delete </a:t>
            </a:r>
            <a:br>
              <a:rPr lang="en-US" sz="1600"/>
            </a:br>
            <a:r>
              <a:rPr lang="en-US" sz="1600"/>
              <a:t>VLANs </a:t>
            </a:r>
          </a:p>
          <a:p>
            <a:pPr marL="171450" indent="-171450" defTabSz="1028700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/>
              <a:t>Sends and </a:t>
            </a:r>
            <a:br>
              <a:rPr lang="en-US" sz="1600"/>
            </a:br>
            <a:r>
              <a:rPr lang="en-US" sz="1600"/>
              <a:t>forwards </a:t>
            </a:r>
            <a:br>
              <a:rPr lang="en-US" sz="1600"/>
            </a:br>
            <a:r>
              <a:rPr lang="en-US" sz="1600"/>
              <a:t>advertisements</a:t>
            </a:r>
          </a:p>
          <a:p>
            <a:pPr marL="171450" indent="-171450" defTabSz="1028700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/>
              <a:t>Synchronizes</a:t>
            </a:r>
            <a:endParaRPr lang="en-US" sz="1600">
              <a:latin typeface="Courier New" pitchFamily="49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953000" y="1143000"/>
            <a:ext cx="2033588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69863" indent="-169863" defTabSz="1028700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/>
              <a:t>Create VLANs</a:t>
            </a:r>
          </a:p>
          <a:p>
            <a:pPr marL="169863" indent="-169863" defTabSz="1028700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/>
              <a:t>Modify VLANs</a:t>
            </a:r>
          </a:p>
          <a:p>
            <a:pPr marL="169863" indent="-169863" defTabSz="1028700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/>
              <a:t>Delete VLANs</a:t>
            </a:r>
          </a:p>
          <a:p>
            <a:pPr marL="169863" indent="-169863" defTabSz="1028700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/>
              <a:t>Sends and forwards </a:t>
            </a:r>
            <a:br>
              <a:rPr lang="en-US" sz="1600" dirty="0"/>
            </a:br>
            <a:r>
              <a:rPr lang="en-US" sz="1600" dirty="0"/>
              <a:t>advertisements</a:t>
            </a:r>
          </a:p>
          <a:p>
            <a:pPr marL="169863" indent="-169863" defTabSz="1028700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/>
              <a:t>Synchronizes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284913" y="3870325"/>
            <a:ext cx="245110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69863" indent="-169863" defTabSz="1028700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/>
              <a:t>Create local VLANs only</a:t>
            </a:r>
          </a:p>
          <a:p>
            <a:pPr marL="169863" indent="-169863" defTabSz="1028700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/>
              <a:t>Modify local VLANs only</a:t>
            </a:r>
          </a:p>
          <a:p>
            <a:pPr marL="169863" indent="-169863" defTabSz="1028700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/>
              <a:t>Delete local VLANs only</a:t>
            </a:r>
          </a:p>
          <a:p>
            <a:pPr marL="169863" indent="-169863" defTabSz="1028700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/>
              <a:t>Forwards advertisements</a:t>
            </a:r>
          </a:p>
          <a:p>
            <a:pPr marL="169863" indent="-169863" defTabSz="1028700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/>
              <a:t>Does not </a:t>
            </a:r>
            <a:br>
              <a:rPr lang="en-US" sz="1600"/>
            </a:br>
            <a:r>
              <a:rPr lang="en-US" sz="1600"/>
              <a:t>synchronize</a:t>
            </a:r>
            <a:endParaRPr lang="en-US" sz="1600">
              <a:latin typeface="Courier New" pitchFamily="49" charset="0"/>
            </a:endParaRPr>
          </a:p>
          <a:p>
            <a:pPr marL="169863" indent="-169863" defTabSz="1028700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en-US" sz="160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/>
          <a:lstStyle/>
          <a:p>
            <a:pPr algn="l"/>
            <a:r>
              <a:rPr lang="es-PE" sz="3200" b="1" dirty="0" smtClean="0">
                <a:solidFill>
                  <a:srgbClr val="00B0F0"/>
                </a:solidFill>
              </a:rPr>
              <a:t>Modos VTP</a:t>
            </a:r>
            <a:endParaRPr lang="es-PE" sz="3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PE" sz="3200" b="1" dirty="0" smtClean="0">
                <a:solidFill>
                  <a:srgbClr val="00B0F0"/>
                </a:solidFill>
              </a:rPr>
              <a:t>¿Qué es una VLAN?</a:t>
            </a:r>
            <a:endParaRPr lang="es-PE" sz="3200" b="1" dirty="0">
              <a:solidFill>
                <a:srgbClr val="00B0F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42911" y="1857364"/>
            <a:ext cx="80724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VLAN, Virtual Local Area Network, es una agrupación de usuarios finales independientes de su ubicación física, que comparten un solo dominio de broadcast y pueden definirse en múltiples puertos físicos.</a:t>
            </a:r>
          </a:p>
          <a:p>
            <a:endParaRPr lang="es-PE" dirty="0" smtClean="0"/>
          </a:p>
          <a:p>
            <a:r>
              <a:rPr lang="es-PE" b="1" dirty="0" smtClean="0"/>
              <a:t>Características de una VLAN</a:t>
            </a:r>
          </a:p>
          <a:p>
            <a:endParaRPr lang="es-PE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es-PE" dirty="0" smtClean="0"/>
              <a:t>Normalmente, el puerto de un switch solo tiene definido una sola VLAN.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s-PE" dirty="0" smtClean="0"/>
              <a:t>Cada VLAN debe tener definido un solo dominio IP, y cada miembro de la VLAN tiene definido una IP.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s-PE" dirty="0" smtClean="0"/>
              <a:t>Cada VLAN es un dominio de broadcast separado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s-PE" dirty="0" smtClean="0"/>
              <a:t>Las VLANs pueden ser utilizados para crear múltiples grupos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s-PE" dirty="0" smtClean="0"/>
              <a:t>Las VLANs son definidos solo en switches administrables que soporten VLANs y STP</a:t>
            </a:r>
          </a:p>
          <a:p>
            <a:pPr marL="266700" indent="-266700">
              <a:buFont typeface="Arial" pitchFamily="34" charset="0"/>
              <a:buChar char="•"/>
            </a:pPr>
            <a:endParaRPr lang="es-PE" dirty="0" smtClean="0"/>
          </a:p>
          <a:p>
            <a:endParaRPr lang="es-PE" dirty="0" smtClean="0"/>
          </a:p>
          <a:p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708025" y="1431925"/>
            <a:ext cx="7864503" cy="16773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230188" indent="-230188" defTabSz="814388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Los </a:t>
            </a:r>
            <a:r>
              <a:rPr lang="en-US" sz="2000" dirty="0" err="1" smtClean="0">
                <a:solidFill>
                  <a:srgbClr val="000000"/>
                </a:solidFill>
              </a:rPr>
              <a:t>anuncios</a:t>
            </a:r>
            <a:r>
              <a:rPr lang="en-US" sz="2000" dirty="0" smtClean="0">
                <a:solidFill>
                  <a:srgbClr val="000000"/>
                </a:solidFill>
              </a:rPr>
              <a:t> VTP son </a:t>
            </a:r>
            <a:r>
              <a:rPr lang="en-US" sz="2000" dirty="0" err="1" smtClean="0">
                <a:solidFill>
                  <a:srgbClr val="000000"/>
                </a:solidFill>
              </a:rPr>
              <a:t>enviados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como</a:t>
            </a:r>
            <a:r>
              <a:rPr lang="en-US" sz="2000" dirty="0" smtClean="0">
                <a:solidFill>
                  <a:srgbClr val="000000"/>
                </a:solidFill>
              </a:rPr>
              <a:t> frames multicast.</a:t>
            </a:r>
            <a:endParaRPr lang="en-US" sz="2000" dirty="0">
              <a:solidFill>
                <a:srgbClr val="000000"/>
              </a:solidFill>
            </a:endParaRPr>
          </a:p>
          <a:p>
            <a:pPr marL="230188" indent="-230188" defTabSz="814388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Los </a:t>
            </a:r>
            <a:r>
              <a:rPr lang="en-US" sz="2000" dirty="0" err="1" smtClean="0">
                <a:solidFill>
                  <a:srgbClr val="000000"/>
                </a:solidFill>
              </a:rPr>
              <a:t>servidores</a:t>
            </a:r>
            <a:r>
              <a:rPr lang="en-US" sz="2000" dirty="0" smtClean="0">
                <a:solidFill>
                  <a:srgbClr val="000000"/>
                </a:solidFill>
              </a:rPr>
              <a:t> y </a:t>
            </a:r>
            <a:r>
              <a:rPr lang="en-US" sz="2000" dirty="0" err="1" smtClean="0">
                <a:solidFill>
                  <a:srgbClr val="000000"/>
                </a:solidFill>
              </a:rPr>
              <a:t>clientes</a:t>
            </a:r>
            <a:r>
              <a:rPr lang="en-US" sz="2000" dirty="0" smtClean="0">
                <a:solidFill>
                  <a:srgbClr val="000000"/>
                </a:solidFill>
              </a:rPr>
              <a:t> VTP son </a:t>
            </a:r>
            <a:r>
              <a:rPr lang="en-US" sz="2000" dirty="0" err="1" smtClean="0">
                <a:solidFill>
                  <a:srgbClr val="000000"/>
                </a:solidFill>
              </a:rPr>
              <a:t>sincronizados</a:t>
            </a:r>
            <a:r>
              <a:rPr lang="en-US" sz="2000" dirty="0" smtClean="0">
                <a:solidFill>
                  <a:srgbClr val="000000"/>
                </a:solidFill>
              </a:rPr>
              <a:t> a la </a:t>
            </a:r>
            <a:r>
              <a:rPr lang="en-US" sz="2000" dirty="0" err="1" smtClean="0">
                <a:solidFill>
                  <a:srgbClr val="000000"/>
                </a:solidFill>
              </a:rPr>
              <a:t>última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revisión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  <a:p>
            <a:pPr marL="230188" indent="-230188" defTabSz="814388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Los </a:t>
            </a:r>
            <a:r>
              <a:rPr lang="en-US" sz="2000" dirty="0" err="1" smtClean="0">
                <a:solidFill>
                  <a:srgbClr val="000000"/>
                </a:solidFill>
              </a:rPr>
              <a:t>anuncios</a:t>
            </a:r>
            <a:r>
              <a:rPr lang="en-US" sz="2000" dirty="0" smtClean="0">
                <a:solidFill>
                  <a:srgbClr val="000000"/>
                </a:solidFill>
              </a:rPr>
              <a:t> son </a:t>
            </a:r>
            <a:r>
              <a:rPr lang="en-US" sz="2000" dirty="0" err="1" smtClean="0">
                <a:solidFill>
                  <a:srgbClr val="000000"/>
                </a:solidFill>
              </a:rPr>
              <a:t>enviados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cada</a:t>
            </a:r>
            <a:r>
              <a:rPr lang="en-US" sz="2000" dirty="0" smtClean="0">
                <a:solidFill>
                  <a:srgbClr val="000000"/>
                </a:solidFill>
              </a:rPr>
              <a:t> 5 </a:t>
            </a:r>
            <a:r>
              <a:rPr lang="en-US" sz="2000" dirty="0" err="1" smtClean="0">
                <a:solidFill>
                  <a:srgbClr val="000000"/>
                </a:solidFill>
              </a:rPr>
              <a:t>minutos</a:t>
            </a:r>
            <a:r>
              <a:rPr lang="en-US" sz="2000" dirty="0" smtClean="0">
                <a:solidFill>
                  <a:srgbClr val="000000"/>
                </a:solidFill>
              </a:rPr>
              <a:t> o </a:t>
            </a:r>
            <a:r>
              <a:rPr lang="en-US" sz="2000" dirty="0" err="1" smtClean="0">
                <a:solidFill>
                  <a:srgbClr val="000000"/>
                </a:solidFill>
              </a:rPr>
              <a:t>cuando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existe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algún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cambio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4" name="Picture 17" descr="327P_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143248"/>
            <a:ext cx="7313613" cy="3033712"/>
          </a:xfrm>
          <a:prstGeom prst="rect">
            <a:avLst/>
          </a:prstGeom>
          <a:noFill/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/>
          <a:lstStyle/>
          <a:p>
            <a:pPr algn="l"/>
            <a:r>
              <a:rPr lang="es-PE" sz="3200" b="1" dirty="0" smtClean="0">
                <a:solidFill>
                  <a:srgbClr val="00B0F0"/>
                </a:solidFill>
              </a:rPr>
              <a:t>Operación VTP</a:t>
            </a:r>
            <a:endParaRPr lang="es-PE" sz="3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327P_5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7716494" cy="5380053"/>
          </a:xfrm>
          <a:prstGeom prst="rect">
            <a:avLst/>
          </a:prstGeom>
          <a:noFill/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/>
          <a:lstStyle/>
          <a:p>
            <a:pPr algn="l"/>
            <a:r>
              <a:rPr lang="es-PE" sz="3200" b="1" dirty="0" smtClean="0">
                <a:solidFill>
                  <a:srgbClr val="00B0F0"/>
                </a:solidFill>
              </a:rPr>
              <a:t>VTP </a:t>
            </a:r>
            <a:r>
              <a:rPr lang="es-PE" sz="3200" b="1" dirty="0" err="1" smtClean="0">
                <a:solidFill>
                  <a:srgbClr val="00B0F0"/>
                </a:solidFill>
              </a:rPr>
              <a:t>Pruning</a:t>
            </a:r>
            <a:endParaRPr lang="es-PE" sz="3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55638" y="1781175"/>
            <a:ext cx="7940675" cy="3571875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Configure y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verifique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VTP.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Configure y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verifique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trunks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802.1Q.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modificar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una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VLAN en el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servidor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VTP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Asignar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puertos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switch a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VLAN y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verifique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Añada</a:t>
            </a:r>
            <a:r>
              <a:rPr lang="en-US" sz="2000" kern="0" dirty="0" smtClean="0">
                <a:latin typeface="+mn-lt"/>
              </a:rPr>
              <a:t>, </a:t>
            </a:r>
            <a:r>
              <a:rPr lang="en-US" sz="2000" kern="0" dirty="0" err="1" smtClean="0">
                <a:latin typeface="+mn-lt"/>
              </a:rPr>
              <a:t>mueva</a:t>
            </a:r>
            <a:r>
              <a:rPr lang="en-US" sz="2000" kern="0" dirty="0" smtClean="0">
                <a:latin typeface="+mn-lt"/>
              </a:rPr>
              <a:t> y </a:t>
            </a:r>
            <a:r>
              <a:rPr lang="en-US" sz="2000" kern="0" dirty="0" err="1" smtClean="0">
                <a:latin typeface="+mn-lt"/>
              </a:rPr>
              <a:t>cambie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Grabe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configuración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VLAN.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285728"/>
            <a:ext cx="7143768" cy="1143000"/>
          </a:xfrm>
        </p:spPr>
        <p:txBody>
          <a:bodyPr/>
          <a:lstStyle/>
          <a:p>
            <a:pPr algn="l"/>
            <a:r>
              <a:rPr lang="es-PE" sz="3200" b="1" dirty="0" smtClean="0">
                <a:solidFill>
                  <a:srgbClr val="00B0F0"/>
                </a:solidFill>
              </a:rPr>
              <a:t>Guía para configurar </a:t>
            </a:r>
            <a:r>
              <a:rPr lang="es-PE" sz="3200" b="1" dirty="0" err="1" smtClean="0">
                <a:solidFill>
                  <a:srgbClr val="00B0F0"/>
                </a:solidFill>
              </a:rPr>
              <a:t>VLANs</a:t>
            </a:r>
            <a:r>
              <a:rPr lang="es-PE" sz="3200" b="1" dirty="0" smtClean="0">
                <a:solidFill>
                  <a:srgbClr val="00B0F0"/>
                </a:solidFill>
              </a:rPr>
              <a:t> y </a:t>
            </a:r>
            <a:r>
              <a:rPr lang="es-PE" sz="3200" b="1" dirty="0" err="1" smtClean="0">
                <a:solidFill>
                  <a:srgbClr val="00B0F0"/>
                </a:solidFill>
              </a:rPr>
              <a:t>Trunks</a:t>
            </a:r>
            <a:endParaRPr lang="es-PE" sz="3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285720" y="285728"/>
            <a:ext cx="7143768" cy="1143000"/>
          </a:xfrm>
        </p:spPr>
        <p:txBody>
          <a:bodyPr/>
          <a:lstStyle/>
          <a:p>
            <a:pPr algn="l"/>
            <a:r>
              <a:rPr lang="es-PE" sz="3200" b="1" dirty="0" smtClean="0">
                <a:solidFill>
                  <a:srgbClr val="00B0F0"/>
                </a:solidFill>
              </a:rPr>
              <a:t>Guía para configurar </a:t>
            </a:r>
            <a:r>
              <a:rPr lang="es-PE" sz="3200" b="1" dirty="0" err="1" smtClean="0">
                <a:solidFill>
                  <a:srgbClr val="00B0F0"/>
                </a:solidFill>
              </a:rPr>
              <a:t>VLANs</a:t>
            </a:r>
            <a:r>
              <a:rPr lang="es-PE" sz="3200" b="1" dirty="0" smtClean="0">
                <a:solidFill>
                  <a:srgbClr val="00B0F0"/>
                </a:solidFill>
              </a:rPr>
              <a:t> y </a:t>
            </a:r>
            <a:r>
              <a:rPr lang="es-PE" sz="3200" b="1" dirty="0" err="1" smtClean="0">
                <a:solidFill>
                  <a:srgbClr val="00B0F0"/>
                </a:solidFill>
              </a:rPr>
              <a:t>Trunks</a:t>
            </a:r>
            <a:endParaRPr lang="es-PE" sz="3200" b="1" dirty="0">
              <a:solidFill>
                <a:srgbClr val="00B0F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1676400"/>
            <a:ext cx="7920038" cy="4470400"/>
          </a:xfrm>
          <a:prstGeom prst="rect">
            <a:avLst/>
          </a:prstGeom>
        </p:spPr>
        <p:txBody>
          <a:bodyPr/>
          <a:lstStyle/>
          <a:p>
            <a:pPr marL="285750" indent="-285750" eaLnBrk="0" hangingPunct="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Defaults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VTP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para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el switch Cisco Catalyst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</a:t>
            </a:r>
          </a:p>
          <a:p>
            <a:pPr marL="685800" lvl="1" indent="-228600" eaLnBrk="0" hangingPunct="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v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VTP domain name: None</a:t>
            </a:r>
          </a:p>
          <a:p>
            <a:pPr marL="685800" lvl="1" indent="-228600" eaLnBrk="0" hangingPunct="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v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VTP mode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rPr>
              <a:t>: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Server mode</a:t>
            </a:r>
          </a:p>
          <a:p>
            <a:pPr marL="685800" lvl="1" indent="-228600" eaLnBrk="0" hangingPunct="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v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VTP pruning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rPr>
              <a:t>: Enabled or d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isabled (model specific)</a:t>
            </a:r>
          </a:p>
          <a:p>
            <a:pPr marL="685800" lvl="1" indent="-228600" eaLnBrk="0" hangingPunct="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v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VTP password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rPr>
              <a:t>: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Null</a:t>
            </a:r>
          </a:p>
          <a:p>
            <a:pPr marL="685800" lvl="1" indent="-228600" eaLnBrk="0" hangingPunct="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v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VTP version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rPr>
              <a:t>: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Version 1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Un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nuevo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switch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automáticamente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puede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convertirse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como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parte de un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dominio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una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vez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reciba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un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anuncio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desde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un server.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Un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cliente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VTP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puede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sobreescribir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la base de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datos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de un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servidor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VTP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si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el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cliente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tiene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una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versión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más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alta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§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Un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nombre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dominio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no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puede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ser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removido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después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que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asignado</a:t>
            </a:r>
            <a:r>
              <a:rPr lang="en-US" sz="2000" kern="0" dirty="0" smtClean="0">
                <a:latin typeface="+mn-lt"/>
              </a:rPr>
              <a:t>; </a:t>
            </a:r>
            <a:r>
              <a:rPr lang="en-US" sz="2000" kern="0" dirty="0" err="1" smtClean="0">
                <a:latin typeface="+mn-lt"/>
              </a:rPr>
              <a:t>puede</a:t>
            </a:r>
            <a:r>
              <a:rPr lang="en-US" sz="2000" kern="0" dirty="0" smtClean="0">
                <a:latin typeface="+mn-lt"/>
              </a:rPr>
              <a:t> ser </a:t>
            </a:r>
            <a:r>
              <a:rPr lang="en-US" sz="2000" kern="0" dirty="0" err="1" smtClean="0">
                <a:latin typeface="+mn-lt"/>
              </a:rPr>
              <a:t>solamente</a:t>
            </a:r>
            <a:r>
              <a:rPr lang="en-US" sz="2000" kern="0" dirty="0" smtClean="0">
                <a:latin typeface="+mn-lt"/>
              </a:rPr>
              <a:t> </a:t>
            </a:r>
            <a:r>
              <a:rPr lang="en-US" sz="2000" kern="0" dirty="0" err="1" smtClean="0">
                <a:latin typeface="+mn-lt"/>
              </a:rPr>
              <a:t>reasignado</a:t>
            </a:r>
            <a:r>
              <a:rPr lang="en-US" sz="2000" kern="0" dirty="0" smtClean="0">
                <a:latin typeface="+mn-lt"/>
              </a:rPr>
              <a:t>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57224" y="2357430"/>
            <a:ext cx="7570815" cy="156962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lIns="91402" tIns="45703" rIns="91402" bIns="45703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  <a:cs typeface="Times New Roman" pitchFamily="18" charset="0"/>
              </a:rPr>
              <a:t>SwitchX</a:t>
            </a:r>
            <a:r>
              <a:rPr lang="en-US" sz="1600" b="1" dirty="0">
                <a:latin typeface="Courier New" pitchFamily="49" charset="0"/>
                <a:cs typeface="Times New Roman" pitchFamily="18" charset="0"/>
              </a:rPr>
              <a:t># configure terminal</a:t>
            </a:r>
          </a:p>
          <a:p>
            <a:pPr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  <a:cs typeface="Times New Roman" pitchFamily="18" charset="0"/>
              </a:rPr>
              <a:t>SwitchX</a:t>
            </a:r>
            <a:r>
              <a:rPr lang="en-US" sz="1600" b="1" dirty="0">
                <a:latin typeface="Courier New" pitchFamily="49" charset="0"/>
                <a:cs typeface="Times New Roman" pitchFamily="18" charset="0"/>
              </a:rPr>
              <a:t>(</a:t>
            </a:r>
            <a:r>
              <a:rPr lang="en-US" sz="1600" b="1" dirty="0" err="1">
                <a:latin typeface="Courier New" pitchFamily="49" charset="0"/>
                <a:cs typeface="Times New Roman" pitchFamily="18" charset="0"/>
              </a:rPr>
              <a:t>config</a:t>
            </a:r>
            <a:r>
              <a:rPr lang="en-US" sz="1600" b="1" dirty="0">
                <a:latin typeface="Courier New" pitchFamily="49" charset="0"/>
                <a:cs typeface="Times New Roman" pitchFamily="18" charset="0"/>
              </a:rPr>
              <a:t>)# </a:t>
            </a:r>
            <a:r>
              <a:rPr lang="en-US" sz="1600" b="1" dirty="0" err="1">
                <a:latin typeface="Courier New" pitchFamily="49" charset="0"/>
                <a:cs typeface="Times New Roman" pitchFamily="18" charset="0"/>
              </a:rPr>
              <a:t>vtp</a:t>
            </a:r>
            <a:r>
              <a:rPr lang="en-US" sz="1600" b="1" dirty="0">
                <a:latin typeface="Courier New" pitchFamily="49" charset="0"/>
                <a:cs typeface="Times New Roman" pitchFamily="18" charset="0"/>
              </a:rPr>
              <a:t> mode [ server | client | transparent ]</a:t>
            </a:r>
          </a:p>
          <a:p>
            <a:pPr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  <a:cs typeface="Times New Roman" pitchFamily="18" charset="0"/>
              </a:rPr>
              <a:t>SwitchX</a:t>
            </a:r>
            <a:r>
              <a:rPr lang="en-US" sz="1600" b="1" dirty="0">
                <a:latin typeface="Courier New" pitchFamily="49" charset="0"/>
                <a:cs typeface="Times New Roman" pitchFamily="18" charset="0"/>
              </a:rPr>
              <a:t>(</a:t>
            </a:r>
            <a:r>
              <a:rPr lang="en-US" sz="1600" b="1" dirty="0" err="1">
                <a:latin typeface="Courier New" pitchFamily="49" charset="0"/>
                <a:cs typeface="Times New Roman" pitchFamily="18" charset="0"/>
              </a:rPr>
              <a:t>config</a:t>
            </a:r>
            <a:r>
              <a:rPr lang="en-US" sz="1600" b="1" dirty="0">
                <a:latin typeface="Courier New" pitchFamily="49" charset="0"/>
                <a:cs typeface="Times New Roman" pitchFamily="18" charset="0"/>
              </a:rPr>
              <a:t>)# </a:t>
            </a:r>
            <a:r>
              <a:rPr lang="en-US" sz="1600" b="1" dirty="0" err="1">
                <a:latin typeface="Courier New" pitchFamily="49" charset="0"/>
                <a:cs typeface="Times New Roman" pitchFamily="18" charset="0"/>
              </a:rPr>
              <a:t>vtp</a:t>
            </a:r>
            <a:r>
              <a:rPr lang="en-US" sz="1600" b="1" dirty="0">
                <a:latin typeface="Courier New" pitchFamily="49" charset="0"/>
                <a:cs typeface="Times New Roman" pitchFamily="18" charset="0"/>
              </a:rPr>
              <a:t> domain </a:t>
            </a:r>
            <a:r>
              <a:rPr lang="en-US" sz="1600" b="1" i="1" dirty="0" err="1">
                <a:latin typeface="Courier New" pitchFamily="49" charset="0"/>
                <a:cs typeface="Times New Roman" pitchFamily="18" charset="0"/>
              </a:rPr>
              <a:t>domain</a:t>
            </a:r>
            <a:r>
              <a:rPr lang="en-US" sz="1600" b="1" i="1" dirty="0">
                <a:latin typeface="Courier New" pitchFamily="49" charset="0"/>
                <a:cs typeface="Times New Roman" pitchFamily="18" charset="0"/>
              </a:rPr>
              <a:t>-name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  <a:cs typeface="Times New Roman" pitchFamily="18" charset="0"/>
              </a:rPr>
              <a:t>SwitchX</a:t>
            </a:r>
            <a:r>
              <a:rPr lang="en-US" sz="1600" b="1" dirty="0">
                <a:latin typeface="Courier New" pitchFamily="49" charset="0"/>
                <a:cs typeface="Times New Roman" pitchFamily="18" charset="0"/>
              </a:rPr>
              <a:t>(</a:t>
            </a:r>
            <a:r>
              <a:rPr lang="en-US" sz="1600" b="1" dirty="0" err="1">
                <a:latin typeface="Courier New" pitchFamily="49" charset="0"/>
                <a:cs typeface="Times New Roman" pitchFamily="18" charset="0"/>
              </a:rPr>
              <a:t>config</a:t>
            </a:r>
            <a:r>
              <a:rPr lang="en-US" sz="1600" b="1" dirty="0">
                <a:latin typeface="Courier New" pitchFamily="49" charset="0"/>
                <a:cs typeface="Times New Roman" pitchFamily="18" charset="0"/>
              </a:rPr>
              <a:t>)# </a:t>
            </a:r>
            <a:r>
              <a:rPr lang="en-US" sz="1600" b="1" dirty="0" err="1">
                <a:latin typeface="Courier New" pitchFamily="49" charset="0"/>
                <a:cs typeface="Times New Roman" pitchFamily="18" charset="0"/>
              </a:rPr>
              <a:t>vtp</a:t>
            </a:r>
            <a:r>
              <a:rPr lang="en-US" sz="1600" b="1" dirty="0">
                <a:latin typeface="Courier New" pitchFamily="49" charset="0"/>
                <a:cs typeface="Times New Roman" pitchFamily="18" charset="0"/>
              </a:rPr>
              <a:t> password </a:t>
            </a:r>
            <a:r>
              <a:rPr lang="en-US" sz="1600" b="1" i="1" dirty="0" err="1">
                <a:latin typeface="Courier New" pitchFamily="49" charset="0"/>
                <a:cs typeface="Times New Roman" pitchFamily="18" charset="0"/>
              </a:rPr>
              <a:t>password</a:t>
            </a:r>
            <a:endParaRPr lang="en-US" sz="1600" b="1" i="1" dirty="0">
              <a:latin typeface="Courier New" pitchFamily="49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  <a:cs typeface="Times New Roman" pitchFamily="18" charset="0"/>
              </a:rPr>
              <a:t>SwitchX</a:t>
            </a:r>
            <a:r>
              <a:rPr lang="en-US" sz="1600" b="1" dirty="0">
                <a:latin typeface="Courier New" pitchFamily="49" charset="0"/>
                <a:cs typeface="Times New Roman" pitchFamily="18" charset="0"/>
              </a:rPr>
              <a:t>(</a:t>
            </a:r>
            <a:r>
              <a:rPr lang="en-US" sz="1600" b="1" dirty="0" err="1">
                <a:latin typeface="Courier New" pitchFamily="49" charset="0"/>
                <a:cs typeface="Times New Roman" pitchFamily="18" charset="0"/>
              </a:rPr>
              <a:t>config</a:t>
            </a:r>
            <a:r>
              <a:rPr lang="en-US" sz="1600" b="1" dirty="0">
                <a:latin typeface="Courier New" pitchFamily="49" charset="0"/>
                <a:cs typeface="Times New Roman" pitchFamily="18" charset="0"/>
              </a:rPr>
              <a:t>)# </a:t>
            </a:r>
            <a:r>
              <a:rPr lang="en-US" sz="1600" b="1" dirty="0" err="1">
                <a:latin typeface="Courier New" pitchFamily="49" charset="0"/>
                <a:cs typeface="Times New Roman" pitchFamily="18" charset="0"/>
              </a:rPr>
              <a:t>vtp</a:t>
            </a:r>
            <a:r>
              <a:rPr lang="en-US" sz="1600" b="1" dirty="0">
                <a:latin typeface="Courier New" pitchFamily="49" charset="0"/>
                <a:cs typeface="Times New Roman" pitchFamily="18" charset="0"/>
              </a:rPr>
              <a:t> pruning</a:t>
            </a:r>
          </a:p>
          <a:p>
            <a:pPr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  <a:cs typeface="Times New Roman" pitchFamily="18" charset="0"/>
              </a:rPr>
              <a:t>SwitchX</a:t>
            </a:r>
            <a:r>
              <a:rPr lang="en-US" sz="1600" b="1" dirty="0">
                <a:latin typeface="Courier New" pitchFamily="49" charset="0"/>
                <a:cs typeface="Times New Roman" pitchFamily="18" charset="0"/>
              </a:rPr>
              <a:t>(</a:t>
            </a:r>
            <a:r>
              <a:rPr lang="en-US" sz="1600" b="1" dirty="0" err="1">
                <a:latin typeface="Courier New" pitchFamily="49" charset="0"/>
                <a:cs typeface="Times New Roman" pitchFamily="18" charset="0"/>
              </a:rPr>
              <a:t>config</a:t>
            </a:r>
            <a:r>
              <a:rPr lang="en-US" sz="1600" b="1" dirty="0">
                <a:latin typeface="Courier New" pitchFamily="49" charset="0"/>
                <a:cs typeface="Times New Roman" pitchFamily="18" charset="0"/>
              </a:rPr>
              <a:t>)# end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85720" y="285728"/>
            <a:ext cx="7143768" cy="1143000"/>
          </a:xfrm>
        </p:spPr>
        <p:txBody>
          <a:bodyPr/>
          <a:lstStyle/>
          <a:p>
            <a:pPr algn="l"/>
            <a:r>
              <a:rPr lang="es-PE" sz="3200" b="1" dirty="0" smtClean="0">
                <a:solidFill>
                  <a:srgbClr val="00B0F0"/>
                </a:solidFill>
              </a:rPr>
              <a:t>Creando un dominio</a:t>
            </a:r>
            <a:endParaRPr lang="es-PE" sz="3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57158" y="1428736"/>
            <a:ext cx="8556625" cy="452122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77863"/>
            <a:r>
              <a:rPr lang="en-US" sz="1500" b="1" dirty="0" err="1">
                <a:latin typeface="Courier New" pitchFamily="49" charset="0"/>
              </a:rPr>
              <a:t>SwitchX</a:t>
            </a:r>
            <a:r>
              <a:rPr lang="en-US" sz="1500" b="1" dirty="0">
                <a:latin typeface="Courier New" pitchFamily="49" charset="0"/>
              </a:rPr>
              <a:t>(</a:t>
            </a:r>
            <a:r>
              <a:rPr lang="en-US" sz="1500" b="1" dirty="0" err="1">
                <a:latin typeface="Courier New" pitchFamily="49" charset="0"/>
              </a:rPr>
              <a:t>config</a:t>
            </a:r>
            <a:r>
              <a:rPr lang="en-US" sz="1500" b="1" dirty="0">
                <a:latin typeface="Courier New" pitchFamily="49" charset="0"/>
              </a:rPr>
              <a:t>)# </a:t>
            </a:r>
            <a:r>
              <a:rPr lang="en-US" sz="1500" b="1" dirty="0" err="1">
                <a:latin typeface="Courier New" pitchFamily="49" charset="0"/>
              </a:rPr>
              <a:t>vtp</a:t>
            </a:r>
            <a:r>
              <a:rPr lang="en-US" sz="1500" b="1" dirty="0">
                <a:latin typeface="Courier New" pitchFamily="49" charset="0"/>
              </a:rPr>
              <a:t> domain ICND</a:t>
            </a:r>
          </a:p>
          <a:p>
            <a:pPr defTabSz="677863"/>
            <a:r>
              <a:rPr lang="en-US" sz="1500" b="1" dirty="0">
                <a:latin typeface="Courier New" pitchFamily="49" charset="0"/>
              </a:rPr>
              <a:t>Changing VTP domain name to ICND</a:t>
            </a:r>
          </a:p>
          <a:p>
            <a:pPr defTabSz="677863"/>
            <a:r>
              <a:rPr lang="en-US" sz="1500" b="1" dirty="0" err="1">
                <a:latin typeface="Courier New" pitchFamily="49" charset="0"/>
              </a:rPr>
              <a:t>SwitchX</a:t>
            </a:r>
            <a:r>
              <a:rPr lang="en-US" sz="1500" b="1" dirty="0">
                <a:latin typeface="Courier New" pitchFamily="49" charset="0"/>
              </a:rPr>
              <a:t>(</a:t>
            </a:r>
            <a:r>
              <a:rPr lang="en-US" sz="1500" b="1" dirty="0" err="1">
                <a:latin typeface="Courier New" pitchFamily="49" charset="0"/>
              </a:rPr>
              <a:t>config</a:t>
            </a:r>
            <a:r>
              <a:rPr lang="en-US" sz="1500" b="1" dirty="0">
                <a:latin typeface="Courier New" pitchFamily="49" charset="0"/>
              </a:rPr>
              <a:t>)# </a:t>
            </a:r>
            <a:r>
              <a:rPr lang="en-US" sz="1500" b="1" dirty="0" err="1">
                <a:latin typeface="Courier New" pitchFamily="49" charset="0"/>
              </a:rPr>
              <a:t>vtp</a:t>
            </a:r>
            <a:r>
              <a:rPr lang="en-US" sz="1500" b="1" dirty="0">
                <a:latin typeface="Courier New" pitchFamily="49" charset="0"/>
              </a:rPr>
              <a:t> mode transparent</a:t>
            </a:r>
          </a:p>
          <a:p>
            <a:pPr defTabSz="677863"/>
            <a:r>
              <a:rPr lang="en-US" sz="1500" b="1" dirty="0">
                <a:latin typeface="Courier New" pitchFamily="49" charset="0"/>
              </a:rPr>
              <a:t>Setting device to VTP TRANSPARENT mode.</a:t>
            </a:r>
          </a:p>
          <a:p>
            <a:pPr defTabSz="677863"/>
            <a:r>
              <a:rPr lang="en-US" sz="1500" b="1" dirty="0" err="1">
                <a:latin typeface="Courier New" pitchFamily="49" charset="0"/>
              </a:rPr>
              <a:t>SwitchX</a:t>
            </a:r>
            <a:r>
              <a:rPr lang="en-US" sz="1500" b="1" dirty="0">
                <a:latin typeface="Courier New" pitchFamily="49" charset="0"/>
              </a:rPr>
              <a:t>(</a:t>
            </a:r>
            <a:r>
              <a:rPr lang="en-US" sz="1500" b="1" dirty="0" err="1">
                <a:latin typeface="Courier New" pitchFamily="49" charset="0"/>
              </a:rPr>
              <a:t>config</a:t>
            </a:r>
            <a:r>
              <a:rPr lang="en-US" sz="1500" b="1" dirty="0">
                <a:latin typeface="Courier New" pitchFamily="49" charset="0"/>
              </a:rPr>
              <a:t>)# end</a:t>
            </a:r>
          </a:p>
          <a:p>
            <a:pPr defTabSz="677863"/>
            <a:endParaRPr lang="en-US" sz="1500" b="1" dirty="0">
              <a:latin typeface="Courier New" pitchFamily="49" charset="0"/>
            </a:endParaRPr>
          </a:p>
          <a:p>
            <a:pPr defTabSz="677863"/>
            <a:r>
              <a:rPr lang="en-US" sz="1500" b="1" dirty="0" err="1">
                <a:latin typeface="Courier New" pitchFamily="49" charset="0"/>
              </a:rPr>
              <a:t>SwitchX</a:t>
            </a:r>
            <a:r>
              <a:rPr lang="en-US" sz="1500" b="1" dirty="0">
                <a:latin typeface="Courier New" pitchFamily="49" charset="0"/>
              </a:rPr>
              <a:t># </a:t>
            </a:r>
            <a:r>
              <a:rPr lang="en-US" sz="1500" b="1" dirty="0">
                <a:solidFill>
                  <a:schemeClr val="accent2"/>
                </a:solidFill>
                <a:latin typeface="Courier New" pitchFamily="49" charset="0"/>
              </a:rPr>
              <a:t>show </a:t>
            </a:r>
            <a:r>
              <a:rPr lang="en-US" sz="1500" b="1" dirty="0" err="1">
                <a:solidFill>
                  <a:schemeClr val="accent2"/>
                </a:solidFill>
                <a:latin typeface="Courier New" pitchFamily="49" charset="0"/>
              </a:rPr>
              <a:t>vtp</a:t>
            </a:r>
            <a:r>
              <a:rPr lang="en-US" sz="1500" b="1" dirty="0">
                <a:solidFill>
                  <a:schemeClr val="accent2"/>
                </a:solidFill>
                <a:latin typeface="Courier New" pitchFamily="49" charset="0"/>
              </a:rPr>
              <a:t> status</a:t>
            </a:r>
          </a:p>
          <a:p>
            <a:pPr defTabSz="677863"/>
            <a:r>
              <a:rPr lang="en-US" sz="1500" b="1" dirty="0">
                <a:latin typeface="Courier New" pitchFamily="49" charset="0"/>
              </a:rPr>
              <a:t>VTP Version                     : 2</a:t>
            </a:r>
          </a:p>
          <a:p>
            <a:pPr defTabSz="677863"/>
            <a:r>
              <a:rPr lang="en-US" sz="1500" b="1" dirty="0">
                <a:latin typeface="Courier New" pitchFamily="49" charset="0"/>
              </a:rPr>
              <a:t>Configuration Revision          : 0</a:t>
            </a:r>
          </a:p>
          <a:p>
            <a:pPr defTabSz="677863"/>
            <a:r>
              <a:rPr lang="en-US" sz="1500" b="1" dirty="0">
                <a:latin typeface="Courier New" pitchFamily="49" charset="0"/>
              </a:rPr>
              <a:t>Maximum VLANs supported locally : 64</a:t>
            </a:r>
          </a:p>
          <a:p>
            <a:pPr defTabSz="677863"/>
            <a:r>
              <a:rPr lang="en-US" sz="1500" b="1" dirty="0">
                <a:latin typeface="Courier New" pitchFamily="49" charset="0"/>
              </a:rPr>
              <a:t>Number of existing VLANs        : 17</a:t>
            </a:r>
          </a:p>
          <a:p>
            <a:pPr defTabSz="677863"/>
            <a:r>
              <a:rPr lang="en-US" sz="1500" b="1" dirty="0">
                <a:latin typeface="Courier New" pitchFamily="49" charset="0"/>
              </a:rPr>
              <a:t>VTP Operating Mode              : Transparent</a:t>
            </a:r>
          </a:p>
          <a:p>
            <a:pPr defTabSz="677863"/>
            <a:r>
              <a:rPr lang="en-US" sz="1500" b="1" dirty="0">
                <a:latin typeface="Courier New" pitchFamily="49" charset="0"/>
              </a:rPr>
              <a:t>VTP Domain Name                 : ICND</a:t>
            </a:r>
          </a:p>
          <a:p>
            <a:pPr defTabSz="677863"/>
            <a:r>
              <a:rPr lang="en-US" sz="1500" b="1" dirty="0">
                <a:latin typeface="Courier New" pitchFamily="49" charset="0"/>
              </a:rPr>
              <a:t>VTP Pruning Mode                : Disabled</a:t>
            </a:r>
          </a:p>
          <a:p>
            <a:pPr defTabSz="677863"/>
            <a:r>
              <a:rPr lang="en-US" sz="1500" b="1" dirty="0">
                <a:latin typeface="Courier New" pitchFamily="49" charset="0"/>
              </a:rPr>
              <a:t>VTP V2 Mode                     : Disabled</a:t>
            </a:r>
          </a:p>
          <a:p>
            <a:pPr defTabSz="677863"/>
            <a:r>
              <a:rPr lang="en-US" sz="1500" b="1" dirty="0">
                <a:latin typeface="Courier New" pitchFamily="49" charset="0"/>
              </a:rPr>
              <a:t>VTP Traps Generation            : Disabled</a:t>
            </a:r>
          </a:p>
          <a:p>
            <a:pPr defTabSz="677863"/>
            <a:r>
              <a:rPr lang="en-US" sz="1500" b="1" dirty="0">
                <a:latin typeface="Courier New" pitchFamily="49" charset="0"/>
              </a:rPr>
              <a:t>MD5 digest                      : 0x7D 0x6E 0x5E 0x3D 0xAF 0xA0 0x2F 0xAA</a:t>
            </a:r>
          </a:p>
          <a:p>
            <a:pPr defTabSz="677863"/>
            <a:r>
              <a:rPr lang="en-US" sz="1500" b="1" dirty="0">
                <a:latin typeface="Courier New" pitchFamily="49" charset="0"/>
              </a:rPr>
              <a:t>Configuration last modified by 10.1.1.4 at 3-3-93 20:08:05</a:t>
            </a:r>
          </a:p>
          <a:p>
            <a:pPr defTabSz="677863"/>
            <a:r>
              <a:rPr lang="en-US" sz="1500" b="1" dirty="0" err="1">
                <a:latin typeface="Courier New" pitchFamily="49" charset="0"/>
              </a:rPr>
              <a:t>SwitchX</a:t>
            </a:r>
            <a:r>
              <a:rPr lang="en-US" sz="1500" b="1" dirty="0">
                <a:latin typeface="Courier New" pitchFamily="49" charset="0"/>
              </a:rPr>
              <a:t>#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85720" y="285728"/>
            <a:ext cx="7143768" cy="1143000"/>
          </a:xfrm>
        </p:spPr>
        <p:txBody>
          <a:bodyPr/>
          <a:lstStyle/>
          <a:p>
            <a:pPr algn="l"/>
            <a:r>
              <a:rPr lang="es-PE" sz="3200" b="1" dirty="0" smtClean="0">
                <a:solidFill>
                  <a:srgbClr val="00B0F0"/>
                </a:solidFill>
              </a:rPr>
              <a:t>Configuración y verificación VTP</a:t>
            </a:r>
            <a:endParaRPr lang="es-PE" sz="3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 descr="327P_0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628775"/>
            <a:ext cx="5969000" cy="4202113"/>
          </a:xfrm>
          <a:prstGeom prst="rect">
            <a:avLst/>
          </a:prstGeom>
          <a:noFill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43636" y="1571612"/>
            <a:ext cx="2690841" cy="376718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228600" indent="-228600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 err="1" smtClean="0">
                <a:cs typeface="Times New Roman" pitchFamily="18" charset="0"/>
              </a:rPr>
              <a:t>Asegurarse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que</a:t>
            </a:r>
            <a:r>
              <a:rPr lang="en-US" sz="1600" dirty="0" smtClean="0">
                <a:cs typeface="Times New Roman" pitchFamily="18" charset="0"/>
              </a:rPr>
              <a:t> la VLAN </a:t>
            </a:r>
            <a:r>
              <a:rPr lang="en-US" sz="1600" dirty="0" err="1" smtClean="0">
                <a:cs typeface="Times New Roman" pitchFamily="18" charset="0"/>
              </a:rPr>
              <a:t>nativa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para</a:t>
            </a:r>
            <a:r>
              <a:rPr lang="en-US" sz="1600" dirty="0" smtClean="0">
                <a:cs typeface="Times New Roman" pitchFamily="18" charset="0"/>
              </a:rPr>
              <a:t> un trunk 802.1Q sea el </a:t>
            </a:r>
            <a:r>
              <a:rPr lang="en-US" sz="1600" dirty="0" err="1" smtClean="0">
                <a:cs typeface="Times New Roman" pitchFamily="18" charset="0"/>
              </a:rPr>
              <a:t>mismo</a:t>
            </a:r>
            <a:r>
              <a:rPr lang="en-US" sz="1600" dirty="0" smtClean="0">
                <a:cs typeface="Times New Roman" pitchFamily="18" charset="0"/>
              </a:rPr>
              <a:t> en ambos </a:t>
            </a:r>
            <a:r>
              <a:rPr lang="en-US" sz="1600" dirty="0" err="1" smtClean="0">
                <a:cs typeface="Times New Roman" pitchFamily="18" charset="0"/>
              </a:rPr>
              <a:t>extremos</a:t>
            </a:r>
            <a:r>
              <a:rPr lang="en-US" sz="1600" dirty="0" smtClean="0">
                <a:cs typeface="Times New Roman" pitchFamily="18" charset="0"/>
              </a:rPr>
              <a:t> del enlace trunk.</a:t>
            </a:r>
            <a:endParaRPr lang="en-US" sz="1600" dirty="0">
              <a:cs typeface="Times New Roman" pitchFamily="18" charset="0"/>
            </a:endParaRPr>
          </a:p>
          <a:p>
            <a:pPr marL="228600" indent="-228600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 smtClean="0">
                <a:cs typeface="Times New Roman" pitchFamily="18" charset="0"/>
              </a:rPr>
              <a:t>Note </a:t>
            </a:r>
            <a:r>
              <a:rPr lang="en-US" sz="1600" dirty="0" err="1" smtClean="0">
                <a:cs typeface="Times New Roman" pitchFamily="18" charset="0"/>
              </a:rPr>
              <a:t>que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las</a:t>
            </a:r>
            <a:r>
              <a:rPr lang="en-US" sz="1600" dirty="0" smtClean="0">
                <a:cs typeface="Times New Roman" pitchFamily="18" charset="0"/>
              </a:rPr>
              <a:t> VLANs </a:t>
            </a:r>
            <a:r>
              <a:rPr lang="en-US" sz="1600" dirty="0" err="1" smtClean="0">
                <a:cs typeface="Times New Roman" pitchFamily="18" charset="0"/>
              </a:rPr>
              <a:t>nativas</a:t>
            </a:r>
            <a:r>
              <a:rPr lang="en-US" sz="1600" dirty="0" smtClean="0">
                <a:cs typeface="Times New Roman" pitchFamily="18" charset="0"/>
              </a:rPr>
              <a:t> no </a:t>
            </a:r>
            <a:r>
              <a:rPr lang="en-US" sz="1600" dirty="0" err="1" smtClean="0">
                <a:cs typeface="Times New Roman" pitchFamily="18" charset="0"/>
              </a:rPr>
              <a:t>tienen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etiqueta</a:t>
            </a:r>
            <a:r>
              <a:rPr lang="en-US" sz="1600" dirty="0" smtClean="0">
                <a:cs typeface="Times New Roman" pitchFamily="18" charset="0"/>
              </a:rPr>
              <a:t> o tag.</a:t>
            </a:r>
            <a:endParaRPr lang="en-US" sz="1600" dirty="0">
              <a:cs typeface="Times New Roman" pitchFamily="18" charset="0"/>
            </a:endParaRPr>
          </a:p>
          <a:p>
            <a:pPr marL="228600" indent="-228600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 smtClean="0">
                <a:cs typeface="Times New Roman" pitchFamily="18" charset="0"/>
              </a:rPr>
              <a:t>Un </a:t>
            </a:r>
            <a:r>
              <a:rPr lang="en-US" sz="1600" dirty="0" err="1" smtClean="0">
                <a:cs typeface="Times New Roman" pitchFamily="18" charset="0"/>
              </a:rPr>
              <a:t>puerto</a:t>
            </a:r>
            <a:r>
              <a:rPr lang="en-US" sz="1600" dirty="0" smtClean="0">
                <a:cs typeface="Times New Roman" pitchFamily="18" charset="0"/>
              </a:rPr>
              <a:t> trunk no </a:t>
            </a:r>
            <a:r>
              <a:rPr lang="en-US" sz="1600" dirty="0" err="1" smtClean="0">
                <a:cs typeface="Times New Roman" pitchFamily="18" charset="0"/>
              </a:rPr>
              <a:t>puede</a:t>
            </a:r>
            <a:r>
              <a:rPr lang="en-US" sz="1600" dirty="0" smtClean="0">
                <a:cs typeface="Times New Roman" pitchFamily="18" charset="0"/>
              </a:rPr>
              <a:t> ser un secure port.</a:t>
            </a:r>
            <a:endParaRPr lang="en-US" sz="1600" dirty="0">
              <a:cs typeface="Times New Roman" pitchFamily="18" charset="0"/>
            </a:endParaRPr>
          </a:p>
          <a:p>
            <a:pPr marL="228600" indent="-228600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 err="1" smtClean="0">
                <a:cs typeface="Times New Roman" pitchFamily="18" charset="0"/>
              </a:rPr>
              <a:t>Todos</a:t>
            </a:r>
            <a:r>
              <a:rPr lang="en-US" sz="1600" dirty="0" smtClean="0">
                <a:cs typeface="Times New Roman" pitchFamily="18" charset="0"/>
              </a:rPr>
              <a:t> los </a:t>
            </a:r>
            <a:r>
              <a:rPr lang="en-US" sz="1600" dirty="0" err="1" smtClean="0">
                <a:cs typeface="Times New Roman" pitchFamily="18" charset="0"/>
              </a:rPr>
              <a:t>puertos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trunking</a:t>
            </a:r>
            <a:r>
              <a:rPr lang="en-US" sz="1600" dirty="0" smtClean="0">
                <a:cs typeface="Times New Roman" pitchFamily="18" charset="0"/>
              </a:rPr>
              <a:t> 802.1Q en un </a:t>
            </a:r>
            <a:r>
              <a:rPr lang="en-US" sz="1600" dirty="0" err="1" smtClean="0">
                <a:cs typeface="Times New Roman" pitchFamily="18" charset="0"/>
              </a:rPr>
              <a:t>EtherChannel</a:t>
            </a:r>
            <a:r>
              <a:rPr lang="en-US" sz="1600" dirty="0" smtClean="0">
                <a:cs typeface="Times New Roman" pitchFamily="18" charset="0"/>
              </a:rPr>
              <a:t> group </a:t>
            </a:r>
            <a:r>
              <a:rPr lang="en-US" sz="1600" dirty="0" err="1" smtClean="0">
                <a:cs typeface="Times New Roman" pitchFamily="18" charset="0"/>
              </a:rPr>
              <a:t>deben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tener</a:t>
            </a:r>
            <a:r>
              <a:rPr lang="en-US" sz="1600" dirty="0" smtClean="0">
                <a:cs typeface="Times New Roman" pitchFamily="18" charset="0"/>
              </a:rPr>
              <a:t> la </a:t>
            </a:r>
            <a:r>
              <a:rPr lang="en-US" sz="1600" dirty="0" err="1" smtClean="0">
                <a:cs typeface="Times New Roman" pitchFamily="18" charset="0"/>
              </a:rPr>
              <a:t>misma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configuración</a:t>
            </a:r>
            <a:r>
              <a:rPr lang="en-US" sz="1600" dirty="0" smtClean="0">
                <a:cs typeface="Times New Roman" pitchFamily="18" charset="0"/>
              </a:rPr>
              <a:t>.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85720" y="285728"/>
            <a:ext cx="7143768" cy="1143000"/>
          </a:xfrm>
        </p:spPr>
        <p:txBody>
          <a:bodyPr/>
          <a:lstStyle/>
          <a:p>
            <a:pPr algn="l"/>
            <a:r>
              <a:rPr lang="es-PE" sz="3200" b="1" dirty="0" smtClean="0">
                <a:solidFill>
                  <a:srgbClr val="00B0F0"/>
                </a:solidFill>
              </a:rPr>
              <a:t>Problemas de </a:t>
            </a:r>
            <a:r>
              <a:rPr lang="es-PE" sz="3200" b="1" dirty="0" err="1" smtClean="0">
                <a:solidFill>
                  <a:srgbClr val="00B0F0"/>
                </a:solidFill>
              </a:rPr>
              <a:t>Trunking</a:t>
            </a:r>
            <a:r>
              <a:rPr lang="es-PE" sz="3200" b="1" dirty="0" smtClean="0">
                <a:solidFill>
                  <a:srgbClr val="00B0F0"/>
                </a:solidFill>
              </a:rPr>
              <a:t> 802.1Q</a:t>
            </a:r>
            <a:endParaRPr lang="es-PE" sz="3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8788" y="4637088"/>
            <a:ext cx="3905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71450" indent="-171450" defTabSz="1028700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>
                <a:solidFill>
                  <a:srgbClr val="000000"/>
                </a:solidFill>
                <a:cs typeface="Times New Roman" pitchFamily="18" charset="0"/>
              </a:rPr>
              <a:t>Configures the port as a VLAN trunk 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58788" y="4030663"/>
            <a:ext cx="2020887" cy="19208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14388"/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SwitchX(config-if)#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58788" y="4262438"/>
            <a:ext cx="8226425" cy="3333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lnSpc>
                <a:spcPct val="100000"/>
              </a:lnSpc>
              <a:tabLst>
                <a:tab pos="7654925" algn="r"/>
              </a:tabLs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switchport mode trunk</a:t>
            </a:r>
            <a:endParaRPr lang="en-GB" sz="1600" b="1">
              <a:latin typeface="Courier New" pitchFamily="49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58788" y="2492375"/>
            <a:ext cx="8226425" cy="333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switchport</a:t>
            </a:r>
            <a:r>
              <a:rPr lang="en-US" sz="1600" b="1" dirty="0">
                <a:latin typeface="Courier New" pitchFamily="49" charset="0"/>
              </a:rPr>
              <a:t> mode {access |  dynamic {auto | desirable} | trunk}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58788" y="2265363"/>
            <a:ext cx="2020887" cy="19208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14388"/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SwitchX(config-if)#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458788" y="2857500"/>
            <a:ext cx="51498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71450" indent="-171450" defTabSz="1028700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>
                <a:solidFill>
                  <a:srgbClr val="000000"/>
                </a:solidFill>
                <a:cs typeface="Times New Roman" pitchFamily="18" charset="0"/>
              </a:rPr>
              <a:t>Configures the trunking characteristics of the port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285720" y="285728"/>
            <a:ext cx="7143768" cy="1143000"/>
          </a:xfrm>
        </p:spPr>
        <p:txBody>
          <a:bodyPr/>
          <a:lstStyle/>
          <a:p>
            <a:pPr algn="l"/>
            <a:r>
              <a:rPr lang="es-PE" sz="3200" b="1" dirty="0" smtClean="0">
                <a:solidFill>
                  <a:srgbClr val="00B0F0"/>
                </a:solidFill>
              </a:rPr>
              <a:t>Configurando </a:t>
            </a:r>
            <a:r>
              <a:rPr lang="es-PE" sz="3200" b="1" dirty="0" err="1" smtClean="0">
                <a:solidFill>
                  <a:srgbClr val="00B0F0"/>
                </a:solidFill>
              </a:rPr>
              <a:t>Trunking</a:t>
            </a:r>
            <a:r>
              <a:rPr lang="es-PE" sz="3200" b="1" dirty="0" smtClean="0">
                <a:solidFill>
                  <a:srgbClr val="00B0F0"/>
                </a:solidFill>
              </a:rPr>
              <a:t> 802.1Q</a:t>
            </a:r>
            <a:endParaRPr lang="es-PE" sz="3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5029200" y="4926013"/>
            <a:ext cx="976313" cy="228600"/>
          </a:xfrm>
          <a:prstGeom prst="rect">
            <a:avLst/>
          </a:prstGeom>
          <a:solidFill>
            <a:srgbClr val="F0C566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ctr"/>
          <a:lstStyle/>
          <a:p>
            <a:endParaRPr lang="es-PE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14348" y="4063988"/>
            <a:ext cx="7586663" cy="222253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defTabSz="677863"/>
            <a:r>
              <a:rPr lang="en-US" sz="1400" b="1" dirty="0" err="1">
                <a:latin typeface="Courier New" pitchFamily="49" charset="0"/>
              </a:rPr>
              <a:t>SwitchX</a:t>
            </a:r>
            <a:r>
              <a:rPr lang="en-US" sz="1400" b="1" dirty="0">
                <a:latin typeface="Courier New" pitchFamily="49" charset="0"/>
              </a:rPr>
              <a:t># </a:t>
            </a: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</a:rPr>
              <a:t>show interfaces fa0/11 trunk</a:t>
            </a:r>
          </a:p>
          <a:p>
            <a:pPr defTabSz="677863"/>
            <a:endParaRPr lang="en-US" sz="1400" b="1" dirty="0">
              <a:latin typeface="Courier New" pitchFamily="49" charset="0"/>
            </a:endParaRPr>
          </a:p>
          <a:p>
            <a:pPr defTabSz="677863"/>
            <a:r>
              <a:rPr lang="en-US" sz="1400" b="1" dirty="0">
                <a:latin typeface="Courier New" pitchFamily="49" charset="0"/>
              </a:rPr>
              <a:t>Port        Mode         Encapsulation  Status        Native </a:t>
            </a:r>
            <a:r>
              <a:rPr lang="en-US" sz="1400" b="1" dirty="0" err="1">
                <a:latin typeface="Courier New" pitchFamily="49" charset="0"/>
              </a:rPr>
              <a:t>vlan</a:t>
            </a:r>
            <a:endParaRPr lang="en-US" sz="1400" b="1" dirty="0">
              <a:latin typeface="Courier New" pitchFamily="49" charset="0"/>
            </a:endParaRPr>
          </a:p>
          <a:p>
            <a:pPr defTabSz="677863"/>
            <a:r>
              <a:rPr lang="en-US" sz="1400" b="1" dirty="0">
                <a:latin typeface="Courier New" pitchFamily="49" charset="0"/>
              </a:rPr>
              <a:t>Fa0/11      desirable    802.1q         </a:t>
            </a:r>
            <a:r>
              <a:rPr lang="en-US" sz="1400" b="1" dirty="0" err="1">
                <a:latin typeface="Courier New" pitchFamily="49" charset="0"/>
              </a:rPr>
              <a:t>trunking</a:t>
            </a:r>
            <a:r>
              <a:rPr lang="en-US" sz="1400" b="1" dirty="0">
                <a:latin typeface="Courier New" pitchFamily="49" charset="0"/>
              </a:rPr>
              <a:t>      1</a:t>
            </a:r>
          </a:p>
          <a:p>
            <a:pPr defTabSz="677863"/>
            <a:endParaRPr lang="en-US" sz="1400" b="1" dirty="0">
              <a:latin typeface="Courier New" pitchFamily="49" charset="0"/>
            </a:endParaRPr>
          </a:p>
          <a:p>
            <a:pPr defTabSz="677863"/>
            <a:r>
              <a:rPr lang="en-US" sz="1400" b="1" dirty="0">
                <a:latin typeface="Courier New" pitchFamily="49" charset="0"/>
              </a:rPr>
              <a:t>Port      </a:t>
            </a:r>
            <a:r>
              <a:rPr lang="en-US" sz="1400" b="1" dirty="0" err="1">
                <a:latin typeface="Courier New" pitchFamily="49" charset="0"/>
              </a:rPr>
              <a:t>Vlans</a:t>
            </a:r>
            <a:r>
              <a:rPr lang="en-US" sz="1400" b="1" dirty="0">
                <a:latin typeface="Courier New" pitchFamily="49" charset="0"/>
              </a:rPr>
              <a:t> allowed on trunk</a:t>
            </a:r>
          </a:p>
          <a:p>
            <a:pPr defTabSz="677863"/>
            <a:r>
              <a:rPr lang="en-US" sz="1400" b="1" dirty="0">
                <a:latin typeface="Courier New" pitchFamily="49" charset="0"/>
              </a:rPr>
              <a:t>Fa0/11      1-4094</a:t>
            </a:r>
          </a:p>
          <a:p>
            <a:pPr defTabSz="677863"/>
            <a:endParaRPr lang="en-US" sz="1400" b="1" dirty="0">
              <a:latin typeface="Courier New" pitchFamily="49" charset="0"/>
            </a:endParaRPr>
          </a:p>
          <a:p>
            <a:pPr defTabSz="677863"/>
            <a:r>
              <a:rPr lang="en-US" sz="1400" b="1" dirty="0">
                <a:latin typeface="Courier New" pitchFamily="49" charset="0"/>
              </a:rPr>
              <a:t>Port        </a:t>
            </a:r>
            <a:r>
              <a:rPr lang="en-US" sz="1400" b="1" dirty="0" err="1">
                <a:latin typeface="Courier New" pitchFamily="49" charset="0"/>
              </a:rPr>
              <a:t>Vlans</a:t>
            </a:r>
            <a:r>
              <a:rPr lang="en-US" sz="1400" b="1" dirty="0">
                <a:latin typeface="Courier New" pitchFamily="49" charset="0"/>
              </a:rPr>
              <a:t> allowed and active in management domain</a:t>
            </a:r>
          </a:p>
          <a:p>
            <a:pPr defTabSz="677863"/>
            <a:r>
              <a:rPr lang="en-US" sz="1400" b="1" dirty="0">
                <a:latin typeface="Courier New" pitchFamily="49" charset="0"/>
              </a:rPr>
              <a:t>Fa0/11      1-13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032125" y="2679700"/>
            <a:ext cx="638175" cy="228600"/>
          </a:xfrm>
          <a:prstGeom prst="rect">
            <a:avLst/>
          </a:prstGeom>
          <a:solidFill>
            <a:srgbClr val="F0C566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ctr"/>
          <a:lstStyle/>
          <a:p>
            <a:endParaRPr lang="es-PE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14348" y="1785926"/>
            <a:ext cx="7586663" cy="20621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lnSpc>
                <a:spcPct val="100000"/>
              </a:lnSpc>
            </a:pPr>
            <a:r>
              <a:rPr lang="en-US" sz="1400" b="1" dirty="0" err="1">
                <a:latin typeface="Courier New" pitchFamily="49" charset="0"/>
              </a:rPr>
              <a:t>SwitchX</a:t>
            </a:r>
            <a:r>
              <a:rPr lang="en-US" sz="1400" b="1" dirty="0">
                <a:latin typeface="Courier New" pitchFamily="49" charset="0"/>
              </a:rPr>
              <a:t># </a:t>
            </a: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  <a:cs typeface="Times New Roman" pitchFamily="18" charset="0"/>
              </a:rPr>
              <a:t>show interfaces fa0/11 </a:t>
            </a:r>
            <a:r>
              <a:rPr lang="en-US" sz="1400" b="1" dirty="0" err="1">
                <a:solidFill>
                  <a:schemeClr val="accent2"/>
                </a:solidFill>
                <a:latin typeface="Courier New" pitchFamily="49" charset="0"/>
                <a:cs typeface="Times New Roman" pitchFamily="18" charset="0"/>
              </a:rPr>
              <a:t>switchport</a:t>
            </a:r>
            <a:endParaRPr lang="en-US" sz="1400" b="1" dirty="0">
              <a:solidFill>
                <a:schemeClr val="accent2"/>
              </a:solidFill>
              <a:latin typeface="Courier New" pitchFamily="49" charset="0"/>
              <a:cs typeface="Times New Roman" pitchFamily="18" charset="0"/>
            </a:endParaRPr>
          </a:p>
          <a:p>
            <a:r>
              <a:rPr lang="en-US" sz="1400" b="1" dirty="0">
                <a:latin typeface="Courier New" pitchFamily="49" charset="0"/>
              </a:rPr>
              <a:t>Name: Fa0/11</a:t>
            </a:r>
          </a:p>
          <a:p>
            <a:r>
              <a:rPr lang="en-US" sz="1400" b="1" dirty="0" err="1">
                <a:latin typeface="Courier New" pitchFamily="49" charset="0"/>
              </a:rPr>
              <a:t>Switchport</a:t>
            </a:r>
            <a:r>
              <a:rPr lang="en-US" sz="1400" b="1" dirty="0">
                <a:latin typeface="Courier New" pitchFamily="49" charset="0"/>
              </a:rPr>
              <a:t>: Enabled</a:t>
            </a:r>
          </a:p>
          <a:p>
            <a:r>
              <a:rPr lang="en-US" sz="1400" b="1" dirty="0">
                <a:latin typeface="Courier New" pitchFamily="49" charset="0"/>
              </a:rPr>
              <a:t>Administrative Mode: trunk</a:t>
            </a:r>
          </a:p>
          <a:p>
            <a:r>
              <a:rPr lang="en-US" sz="1400" b="1" dirty="0">
                <a:latin typeface="Courier New" pitchFamily="49" charset="0"/>
              </a:rPr>
              <a:t>Operational Mode: down</a:t>
            </a:r>
          </a:p>
          <a:p>
            <a:r>
              <a:rPr lang="en-US" sz="1400" b="1" dirty="0">
                <a:latin typeface="Courier New" pitchFamily="49" charset="0"/>
              </a:rPr>
              <a:t>Administrative </a:t>
            </a:r>
            <a:r>
              <a:rPr lang="en-US" sz="1400" b="1" dirty="0" err="1">
                <a:latin typeface="Courier New" pitchFamily="49" charset="0"/>
              </a:rPr>
              <a:t>Trunking</a:t>
            </a:r>
            <a:r>
              <a:rPr lang="en-US" sz="1400" b="1" dirty="0">
                <a:latin typeface="Courier New" pitchFamily="49" charset="0"/>
              </a:rPr>
              <a:t> Encapsulation: dot1q</a:t>
            </a:r>
          </a:p>
          <a:p>
            <a:r>
              <a:rPr lang="en-US" sz="1400" b="1" dirty="0">
                <a:latin typeface="Courier New" pitchFamily="49" charset="0"/>
              </a:rPr>
              <a:t>Negotiation of </a:t>
            </a:r>
            <a:r>
              <a:rPr lang="en-US" sz="1400" b="1" dirty="0" err="1">
                <a:latin typeface="Courier New" pitchFamily="49" charset="0"/>
              </a:rPr>
              <a:t>Trunking</a:t>
            </a:r>
            <a:r>
              <a:rPr lang="en-US" sz="1400" b="1" dirty="0">
                <a:latin typeface="Courier New" pitchFamily="49" charset="0"/>
              </a:rPr>
              <a:t>: On</a:t>
            </a:r>
          </a:p>
          <a:p>
            <a:r>
              <a:rPr lang="en-US" sz="1400" b="1" dirty="0">
                <a:latin typeface="Courier New" pitchFamily="49" charset="0"/>
              </a:rPr>
              <a:t>Access Mode VLAN: 1 (default)</a:t>
            </a:r>
          </a:p>
          <a:p>
            <a:r>
              <a:rPr lang="en-US" sz="1400" b="1" dirty="0" err="1">
                <a:latin typeface="Courier New" pitchFamily="49" charset="0"/>
              </a:rPr>
              <a:t>Trunking</a:t>
            </a:r>
            <a:r>
              <a:rPr lang="en-US" sz="1400" b="1" dirty="0">
                <a:latin typeface="Courier New" pitchFamily="49" charset="0"/>
              </a:rPr>
              <a:t> Native Mode VLAN: 1 (default)</a:t>
            </a:r>
          </a:p>
          <a:p>
            <a:r>
              <a:rPr lang="en-US" sz="1400" b="1" dirty="0">
                <a:latin typeface="Courier New" pitchFamily="49" charset="0"/>
              </a:rPr>
              <a:t> . . .</a:t>
            </a:r>
            <a:endParaRPr lang="en-US" sz="1400" b="1" dirty="0"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14348" y="1246176"/>
            <a:ext cx="7586663" cy="333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lnSpc>
                <a:spcPct val="100000"/>
              </a:lnSpc>
            </a:pPr>
            <a:r>
              <a:rPr lang="en-US" sz="1400" b="1" dirty="0" err="1">
                <a:latin typeface="Courier New" pitchFamily="49" charset="0"/>
              </a:rPr>
              <a:t>SwitchX</a:t>
            </a:r>
            <a:r>
              <a:rPr lang="en-US" sz="1400" b="1" dirty="0">
                <a:latin typeface="Courier New" pitchFamily="49" charset="0"/>
              </a:rPr>
              <a:t># </a:t>
            </a:r>
            <a:r>
              <a:rPr lang="en-US" sz="1400" b="1" dirty="0">
                <a:latin typeface="Courier New" pitchFamily="49" charset="0"/>
                <a:cs typeface="Times New Roman" pitchFamily="18" charset="0"/>
              </a:rPr>
              <a:t>show interfaces </a:t>
            </a:r>
            <a:r>
              <a:rPr lang="en-US" sz="1400" b="1" i="1" dirty="0">
                <a:latin typeface="Courier New" pitchFamily="49" charset="0"/>
                <a:cs typeface="Times New Roman" pitchFamily="18" charset="0"/>
              </a:rPr>
              <a:t>interface </a:t>
            </a:r>
            <a:r>
              <a:rPr lang="en-US" sz="1400" b="1" dirty="0">
                <a:latin typeface="Courier New" pitchFamily="49" charset="0"/>
                <a:cs typeface="Times New Roman" pitchFamily="18" charset="0"/>
              </a:rPr>
              <a:t>[</a:t>
            </a:r>
            <a:r>
              <a:rPr lang="en-US" sz="1400" b="1" dirty="0" err="1">
                <a:latin typeface="Courier New" pitchFamily="49" charset="0"/>
                <a:cs typeface="Times New Roman" pitchFamily="18" charset="0"/>
              </a:rPr>
              <a:t>switchport</a:t>
            </a:r>
            <a:r>
              <a:rPr lang="en-US" sz="1400" b="1" dirty="0">
                <a:latin typeface="Courier New" pitchFamily="49" charset="0"/>
                <a:cs typeface="Times New Roman" pitchFamily="18" charset="0"/>
              </a:rPr>
              <a:t> | trunk] 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85720" y="285728"/>
            <a:ext cx="7143768" cy="1143000"/>
          </a:xfrm>
        </p:spPr>
        <p:txBody>
          <a:bodyPr/>
          <a:lstStyle/>
          <a:p>
            <a:pPr algn="l"/>
            <a:r>
              <a:rPr lang="es-PE" sz="3200" b="1" dirty="0" smtClean="0">
                <a:solidFill>
                  <a:srgbClr val="00B0F0"/>
                </a:solidFill>
              </a:rPr>
              <a:t>Verificación </a:t>
            </a:r>
            <a:r>
              <a:rPr lang="es-PE" sz="3200" b="1" dirty="0" err="1" smtClean="0">
                <a:solidFill>
                  <a:srgbClr val="00B0F0"/>
                </a:solidFill>
              </a:rPr>
              <a:t>Trunking</a:t>
            </a:r>
            <a:r>
              <a:rPr lang="es-PE" sz="3200" b="1" dirty="0" smtClean="0">
                <a:solidFill>
                  <a:srgbClr val="00B0F0"/>
                </a:solidFill>
              </a:rPr>
              <a:t> 802.1Q</a:t>
            </a:r>
            <a:endParaRPr lang="es-PE" sz="3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285720" y="285728"/>
            <a:ext cx="71437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Guía para crear </a:t>
            </a:r>
            <a:r>
              <a:rPr kumimoji="0" lang="es-PE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VLANs</a:t>
            </a:r>
            <a:endParaRPr kumimoji="0" lang="es-PE" sz="32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71472" y="1357298"/>
            <a:ext cx="7940675" cy="4929222"/>
          </a:xfrm>
          <a:prstGeom prst="rect">
            <a:avLst/>
          </a:prstGeom>
        </p:spPr>
        <p:txBody>
          <a:bodyPr/>
          <a:lstStyle/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El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máximo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número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de VLANs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depende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del switch.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Muchos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Cisco Catalyst desktop switches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soportan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128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instancias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de spanning-tree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separadas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uno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por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VLAN.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VLAN 1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la VLAN de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fábrica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por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en-US" sz="2400" kern="0" dirty="0" smtClean="0">
                <a:latin typeface="+mn-lt"/>
              </a:rPr>
              <a:t>default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.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Los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anuncios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de Cisco Discovery Protocol y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VTP son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enviados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por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la VLAN 1.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La IP del switch Cisco Catalyst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está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en la VLAN de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administració</a:t>
            </a:r>
            <a:r>
              <a:rPr lang="en-US" sz="2400" kern="0" dirty="0" smtClean="0">
                <a:latin typeface="+mn-lt"/>
                <a:cs typeface="Times New Roman" pitchFamily="18" charset="0"/>
              </a:rPr>
              <a:t>n (</a:t>
            </a:r>
            <a:r>
              <a:rPr lang="en-US" sz="2400" kern="0" dirty="0" err="1" smtClean="0">
                <a:latin typeface="+mn-lt"/>
                <a:cs typeface="Times New Roman" pitchFamily="18" charset="0"/>
              </a:rPr>
              <a:t>por</a:t>
            </a:r>
            <a:r>
              <a:rPr lang="en-US" sz="2400" kern="0" dirty="0" smtClean="0">
                <a:latin typeface="+mn-lt"/>
                <a:cs typeface="Times New Roman" pitchFamily="18" charset="0"/>
              </a:rPr>
              <a:t> default VLAN 1)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Si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está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usando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VTP, el switch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debe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ser un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servidor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VTP o Transparent mode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para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añadir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o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borrar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VLANs.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PE" sz="3200" b="1" dirty="0" smtClean="0">
                <a:solidFill>
                  <a:srgbClr val="00B0F0"/>
                </a:solidFill>
              </a:rPr>
              <a:t>Ejemplo</a:t>
            </a:r>
            <a:endParaRPr lang="es-PE" sz="3200" b="1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928802"/>
            <a:ext cx="85534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14818"/>
            <a:ext cx="714380" cy="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214818"/>
            <a:ext cx="714380" cy="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214818"/>
            <a:ext cx="714380" cy="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8 Conector recto"/>
          <p:cNvCxnSpPr>
            <a:stCxn id="5" idx="0"/>
          </p:cNvCxnSpPr>
          <p:nvPr/>
        </p:nvCxnSpPr>
        <p:spPr>
          <a:xfrm rot="5400000" flipH="1" flipV="1">
            <a:off x="500034" y="3071810"/>
            <a:ext cx="1500198" cy="785818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>
            <a:endCxn id="6" idx="0"/>
          </p:cNvCxnSpPr>
          <p:nvPr/>
        </p:nvCxnSpPr>
        <p:spPr>
          <a:xfrm rot="5400000">
            <a:off x="1071538" y="3357562"/>
            <a:ext cx="1500198" cy="214314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>
            <a:endCxn id="7" idx="0"/>
          </p:cNvCxnSpPr>
          <p:nvPr/>
        </p:nvCxnSpPr>
        <p:spPr>
          <a:xfrm rot="16200000" flipH="1">
            <a:off x="1678761" y="3250405"/>
            <a:ext cx="1500198" cy="428628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Elipse"/>
          <p:cNvSpPr/>
          <p:nvPr/>
        </p:nvSpPr>
        <p:spPr>
          <a:xfrm>
            <a:off x="1357290" y="2500306"/>
            <a:ext cx="1071570" cy="428628"/>
          </a:xfrm>
          <a:prstGeom prst="ellipse">
            <a:avLst/>
          </a:prstGeom>
          <a:solidFill>
            <a:srgbClr val="FF0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20 CuadroTexto"/>
          <p:cNvSpPr txBox="1"/>
          <p:nvPr/>
        </p:nvSpPr>
        <p:spPr>
          <a:xfrm>
            <a:off x="1071538" y="5072074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b="1" dirty="0" smtClean="0"/>
              <a:t>VLAN 2</a:t>
            </a:r>
          </a:p>
          <a:p>
            <a:pPr algn="ctr"/>
            <a:r>
              <a:rPr lang="es-PE" b="1" dirty="0" smtClean="0"/>
              <a:t>172.16.1.0/24</a:t>
            </a:r>
            <a:endParaRPr lang="es-PE" b="1" dirty="0"/>
          </a:p>
        </p:txBody>
      </p:sp>
      <p:pic>
        <p:nvPicPr>
          <p:cNvPr id="22" name="Picture 2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214818"/>
            <a:ext cx="714380" cy="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4214818"/>
            <a:ext cx="714380" cy="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4214818"/>
            <a:ext cx="714380" cy="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24 Conector recto"/>
          <p:cNvCxnSpPr>
            <a:stCxn id="22" idx="0"/>
          </p:cNvCxnSpPr>
          <p:nvPr/>
        </p:nvCxnSpPr>
        <p:spPr>
          <a:xfrm rot="16200000" flipV="1">
            <a:off x="4786314" y="2928934"/>
            <a:ext cx="1428760" cy="114300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>
            <a:endCxn id="23" idx="0"/>
          </p:cNvCxnSpPr>
          <p:nvPr/>
        </p:nvCxnSpPr>
        <p:spPr>
          <a:xfrm>
            <a:off x="5214942" y="2786058"/>
            <a:ext cx="1643074" cy="142876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>
            <a:endCxn id="24" idx="0"/>
          </p:cNvCxnSpPr>
          <p:nvPr/>
        </p:nvCxnSpPr>
        <p:spPr>
          <a:xfrm>
            <a:off x="5500694" y="2714620"/>
            <a:ext cx="2214578" cy="150019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Elipse"/>
          <p:cNvSpPr/>
          <p:nvPr/>
        </p:nvSpPr>
        <p:spPr>
          <a:xfrm>
            <a:off x="3714744" y="2428868"/>
            <a:ext cx="2000264" cy="428628"/>
          </a:xfrm>
          <a:prstGeom prst="ellipse">
            <a:avLst/>
          </a:prstGeom>
          <a:solidFill>
            <a:srgbClr val="FFFF00">
              <a:alpha val="37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28 CuadroTexto"/>
          <p:cNvSpPr txBox="1"/>
          <p:nvPr/>
        </p:nvSpPr>
        <p:spPr>
          <a:xfrm>
            <a:off x="4643438" y="5143512"/>
            <a:ext cx="1723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b="1" dirty="0" smtClean="0"/>
              <a:t>VLAN 6</a:t>
            </a:r>
          </a:p>
          <a:p>
            <a:pPr algn="ctr"/>
            <a:r>
              <a:rPr lang="es-PE" b="1" dirty="0" smtClean="0"/>
              <a:t>192.168.1.0/24</a:t>
            </a:r>
            <a:endParaRPr lang="es-PE" b="1" dirty="0"/>
          </a:p>
        </p:txBody>
      </p:sp>
      <p:pic>
        <p:nvPicPr>
          <p:cNvPr id="33" name="Picture 2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214818"/>
            <a:ext cx="714380" cy="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4214818"/>
            <a:ext cx="714380" cy="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2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214818"/>
            <a:ext cx="714380" cy="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9" name="38 Conector recto"/>
          <p:cNvCxnSpPr>
            <a:stCxn id="34" idx="0"/>
          </p:cNvCxnSpPr>
          <p:nvPr/>
        </p:nvCxnSpPr>
        <p:spPr>
          <a:xfrm rot="16200000" flipV="1">
            <a:off x="3643306" y="3429000"/>
            <a:ext cx="1428760" cy="14287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>
            <a:stCxn id="33" idx="0"/>
            <a:endCxn id="28" idx="3"/>
          </p:cNvCxnSpPr>
          <p:nvPr/>
        </p:nvCxnSpPr>
        <p:spPr>
          <a:xfrm rot="5400000" flipH="1" flipV="1">
            <a:off x="3115445" y="3322587"/>
            <a:ext cx="1420093" cy="36437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>
            <a:stCxn id="35" idx="0"/>
          </p:cNvCxnSpPr>
          <p:nvPr/>
        </p:nvCxnSpPr>
        <p:spPr>
          <a:xfrm rot="16200000" flipV="1">
            <a:off x="4214812" y="3143250"/>
            <a:ext cx="1428758" cy="71437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8" grpId="0" animBg="1"/>
      <p:bldP spid="2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285720" y="285728"/>
            <a:ext cx="71437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Adicionando una VLAN</a:t>
            </a:r>
            <a:endParaRPr kumimoji="0" lang="es-PE" sz="32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77875" y="2665413"/>
            <a:ext cx="7586663" cy="8207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1402" tIns="45703" rIns="91402" bIns="45703"/>
          <a:lstStyle/>
          <a:p>
            <a:r>
              <a:rPr lang="en-US" sz="1700" b="1">
                <a:latin typeface="Courier New" pitchFamily="49" charset="0"/>
              </a:rPr>
              <a:t>SwitchX# configure terminal</a:t>
            </a:r>
          </a:p>
          <a:p>
            <a:r>
              <a:rPr lang="en-US" sz="1700" b="1">
                <a:latin typeface="Courier New" pitchFamily="49" charset="0"/>
              </a:rPr>
              <a:t>SwitchX(config)# vlan 2</a:t>
            </a:r>
          </a:p>
          <a:p>
            <a:r>
              <a:rPr lang="en-US" sz="1700" b="1">
                <a:latin typeface="Courier New" pitchFamily="49" charset="0"/>
              </a:rPr>
              <a:t>SwitchX(config-vlan)# name switchlab99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285720" y="285728"/>
            <a:ext cx="71437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Verificando la VLAN</a:t>
            </a:r>
            <a:endParaRPr kumimoji="0" lang="es-PE" sz="32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85720" y="2351074"/>
            <a:ext cx="8615362" cy="26776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lIns="91402" tIns="45703" rIns="91402" bIns="45703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dirty="0" err="1">
                <a:latin typeface="Courier New" pitchFamily="49" charset="0"/>
              </a:rPr>
              <a:t>SwitchX</a:t>
            </a:r>
            <a:r>
              <a:rPr lang="en-US" sz="1400" b="1" dirty="0">
                <a:latin typeface="Courier New" pitchFamily="49" charset="0"/>
              </a:rPr>
              <a:t># </a:t>
            </a: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</a:rPr>
              <a:t>show </a:t>
            </a:r>
            <a:r>
              <a:rPr lang="en-US" sz="1400" b="1" dirty="0" err="1">
                <a:solidFill>
                  <a:schemeClr val="accent2"/>
                </a:solidFill>
                <a:latin typeface="Courier New" pitchFamily="49" charset="0"/>
              </a:rPr>
              <a:t>vlan</a:t>
            </a: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</a:rPr>
              <a:t> id 2</a:t>
            </a:r>
          </a:p>
          <a:p>
            <a:endParaRPr lang="en-US" sz="14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VLAN Name                             Status    Ports</a:t>
            </a:r>
          </a:p>
          <a:p>
            <a:r>
              <a:rPr lang="en-US" sz="1400" b="1" dirty="0">
                <a:latin typeface="Courier New" pitchFamily="49" charset="0"/>
              </a:rPr>
              <a:t>---- -------------------------------- --------- -------------------------------</a:t>
            </a:r>
          </a:p>
          <a:p>
            <a:r>
              <a:rPr lang="en-US" sz="1400" b="1" dirty="0">
                <a:latin typeface="Courier New" pitchFamily="49" charset="0"/>
              </a:rPr>
              <a:t>2    switchlab99                      active    Fa0/2, Fa0/12</a:t>
            </a:r>
          </a:p>
          <a:p>
            <a:endParaRPr lang="en-US" sz="14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VLAN Type  SAID       MTU   Parent </a:t>
            </a:r>
            <a:r>
              <a:rPr lang="en-US" sz="1400" b="1" dirty="0" err="1">
                <a:latin typeface="Courier New" pitchFamily="49" charset="0"/>
              </a:rPr>
              <a:t>RingNo</a:t>
            </a:r>
            <a:r>
              <a:rPr lang="en-US" sz="1400" b="1" dirty="0">
                <a:latin typeface="Courier New" pitchFamily="49" charset="0"/>
              </a:rPr>
              <a:t> </a:t>
            </a:r>
            <a:r>
              <a:rPr lang="en-US" sz="1400" b="1" dirty="0" err="1">
                <a:latin typeface="Courier New" pitchFamily="49" charset="0"/>
              </a:rPr>
              <a:t>BridgeNo</a:t>
            </a:r>
            <a:r>
              <a:rPr lang="en-US" sz="1400" b="1" dirty="0">
                <a:latin typeface="Courier New" pitchFamily="49" charset="0"/>
              </a:rPr>
              <a:t> </a:t>
            </a:r>
            <a:r>
              <a:rPr lang="en-US" sz="1400" b="1" dirty="0" err="1">
                <a:latin typeface="Courier New" pitchFamily="49" charset="0"/>
              </a:rPr>
              <a:t>Stp</a:t>
            </a:r>
            <a:r>
              <a:rPr lang="en-US" sz="1400" b="1" dirty="0">
                <a:latin typeface="Courier New" pitchFamily="49" charset="0"/>
              </a:rPr>
              <a:t>  </a:t>
            </a:r>
            <a:r>
              <a:rPr lang="en-US" sz="1400" b="1" dirty="0" err="1">
                <a:latin typeface="Courier New" pitchFamily="49" charset="0"/>
              </a:rPr>
              <a:t>BrdgMode</a:t>
            </a:r>
            <a:r>
              <a:rPr lang="en-US" sz="1400" b="1" dirty="0">
                <a:latin typeface="Courier New" pitchFamily="49" charset="0"/>
              </a:rPr>
              <a:t> Trans1 Trans2</a:t>
            </a:r>
          </a:p>
          <a:p>
            <a:r>
              <a:rPr lang="en-US" sz="1400" b="1" dirty="0">
                <a:latin typeface="Courier New" pitchFamily="49" charset="0"/>
              </a:rPr>
              <a:t>---- ----- ---------- ----- ------ ------ -------- ---- -------- ------ ------</a:t>
            </a:r>
          </a:p>
          <a:p>
            <a:r>
              <a:rPr lang="en-US" sz="1400" b="1" dirty="0">
                <a:latin typeface="Courier New" pitchFamily="49" charset="0"/>
              </a:rPr>
              <a:t>2    </a:t>
            </a:r>
            <a:r>
              <a:rPr lang="en-US" sz="1400" b="1" dirty="0" err="1">
                <a:latin typeface="Courier New" pitchFamily="49" charset="0"/>
              </a:rPr>
              <a:t>enet</a:t>
            </a:r>
            <a:r>
              <a:rPr lang="en-US" sz="1400" b="1" dirty="0">
                <a:latin typeface="Courier New" pitchFamily="49" charset="0"/>
              </a:rPr>
              <a:t>  100002     1500  -      -      -        -    -        0      0</a:t>
            </a:r>
          </a:p>
          <a:p>
            <a:endParaRPr lang="en-US" sz="14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.   .   .</a:t>
            </a:r>
          </a:p>
          <a:p>
            <a:r>
              <a:rPr lang="en-US" sz="1400" b="1" dirty="0" err="1">
                <a:latin typeface="Courier New" pitchFamily="49" charset="0"/>
              </a:rPr>
              <a:t>SwitchX</a:t>
            </a:r>
            <a:r>
              <a:rPr lang="en-US" sz="1400" b="1" dirty="0">
                <a:latin typeface="Courier New" pitchFamily="49" charset="0"/>
              </a:rPr>
              <a:t>#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85720" y="1714488"/>
            <a:ext cx="8621712" cy="333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1402" tIns="45703" rIns="91402" bIns="45703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>
                <a:latin typeface="Courier New" pitchFamily="49" charset="0"/>
              </a:rPr>
              <a:t>SwitchX# show vlan [brief | id </a:t>
            </a:r>
            <a:r>
              <a:rPr lang="en-US" sz="1400" b="1" i="1">
                <a:latin typeface="Courier New" pitchFamily="49" charset="0"/>
              </a:rPr>
              <a:t>vlan-id </a:t>
            </a:r>
            <a:r>
              <a:rPr lang="en-US" sz="1400" b="1">
                <a:latin typeface="Courier New" pitchFamily="49" charset="0"/>
              </a:rPr>
              <a:t>|| name </a:t>
            </a:r>
            <a:r>
              <a:rPr lang="en-US" sz="1400" b="1" i="1">
                <a:latin typeface="Courier New" pitchFamily="49" charset="0"/>
              </a:rPr>
              <a:t>vlan-name</a:t>
            </a:r>
            <a:r>
              <a:rPr lang="en-US" sz="1400" b="1">
                <a:latin typeface="Courier New" pitchFamily="49" charset="0"/>
              </a:rPr>
              <a:t>]</a:t>
            </a:r>
            <a:endParaRPr lang="en-US" sz="1400" b="1" i="1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765175" y="3113088"/>
            <a:ext cx="7586663" cy="21240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marL="381000" indent="-381000">
              <a:lnSpc>
                <a:spcPct val="100000"/>
              </a:lnSpc>
            </a:pPr>
            <a:r>
              <a:rPr lang="en-US" sz="1400" b="1" dirty="0" err="1">
                <a:latin typeface="Courier New" pitchFamily="49" charset="0"/>
              </a:rPr>
              <a:t>SwitchX</a:t>
            </a:r>
            <a:r>
              <a:rPr lang="en-US" sz="1400" b="1" dirty="0">
                <a:latin typeface="Courier New" pitchFamily="49" charset="0"/>
              </a:rPr>
              <a:t># configure terminal</a:t>
            </a:r>
          </a:p>
          <a:p>
            <a:pPr marL="381000" indent="-381000">
              <a:lnSpc>
                <a:spcPct val="100000"/>
              </a:lnSpc>
            </a:pPr>
            <a:r>
              <a:rPr lang="en-US" sz="1400" b="1" dirty="0" err="1">
                <a:latin typeface="Courier New" pitchFamily="49" charset="0"/>
              </a:rPr>
              <a:t>SwitchX</a:t>
            </a:r>
            <a:r>
              <a:rPr lang="en-US" sz="1400" b="1" dirty="0">
                <a:latin typeface="Courier New" pitchFamily="49" charset="0"/>
              </a:rPr>
              <a:t>(</a:t>
            </a:r>
            <a:r>
              <a:rPr lang="en-US" sz="1400" b="1" dirty="0" err="1">
                <a:latin typeface="Courier New" pitchFamily="49" charset="0"/>
              </a:rPr>
              <a:t>config</a:t>
            </a:r>
            <a:r>
              <a:rPr lang="en-US" sz="1400" b="1" dirty="0">
                <a:latin typeface="Courier New" pitchFamily="49" charset="0"/>
              </a:rPr>
              <a:t>)# interface range </a:t>
            </a:r>
            <a:r>
              <a:rPr lang="en-US" sz="1400" b="1" dirty="0" err="1">
                <a:latin typeface="Courier New" pitchFamily="49" charset="0"/>
              </a:rPr>
              <a:t>fastethernet</a:t>
            </a:r>
            <a:r>
              <a:rPr lang="en-US" sz="1400" b="1" dirty="0">
                <a:latin typeface="Courier New" pitchFamily="49" charset="0"/>
              </a:rPr>
              <a:t> 0/2 - 4</a:t>
            </a:r>
          </a:p>
          <a:p>
            <a:pPr marL="381000" indent="-381000">
              <a:lnSpc>
                <a:spcPct val="100000"/>
              </a:lnSpc>
            </a:pPr>
            <a:r>
              <a:rPr lang="en-US" sz="1400" b="1" dirty="0" err="1">
                <a:latin typeface="Courier New" pitchFamily="49" charset="0"/>
              </a:rPr>
              <a:t>SwitchX</a:t>
            </a:r>
            <a:r>
              <a:rPr lang="en-US" sz="1400" b="1" dirty="0">
                <a:latin typeface="Courier New" pitchFamily="49" charset="0"/>
              </a:rPr>
              <a:t>(</a:t>
            </a:r>
            <a:r>
              <a:rPr lang="en-US" sz="1400" b="1" dirty="0" err="1">
                <a:latin typeface="Courier New" pitchFamily="49" charset="0"/>
              </a:rPr>
              <a:t>config</a:t>
            </a:r>
            <a:r>
              <a:rPr lang="en-US" sz="1400" b="1" dirty="0">
                <a:latin typeface="Courier New" pitchFamily="49" charset="0"/>
              </a:rPr>
              <a:t>-if)# </a:t>
            </a:r>
            <a:r>
              <a:rPr lang="en-US" sz="1400" b="1" dirty="0" err="1">
                <a:latin typeface="Courier New" pitchFamily="49" charset="0"/>
                <a:cs typeface="Times New Roman" pitchFamily="18" charset="0"/>
              </a:rPr>
              <a:t>switchport</a:t>
            </a:r>
            <a:r>
              <a:rPr lang="en-US" sz="1400" b="1" dirty="0">
                <a:latin typeface="Courier New" pitchFamily="49" charset="0"/>
                <a:cs typeface="Times New Roman" pitchFamily="18" charset="0"/>
              </a:rPr>
              <a:t> access </a:t>
            </a:r>
            <a:r>
              <a:rPr lang="en-US" sz="1400" b="1" dirty="0" err="1">
                <a:latin typeface="Courier New" pitchFamily="49" charset="0"/>
                <a:cs typeface="Times New Roman" pitchFamily="18" charset="0"/>
              </a:rPr>
              <a:t>vlan</a:t>
            </a:r>
            <a:r>
              <a:rPr lang="en-US" sz="1400" b="1" dirty="0">
                <a:latin typeface="Courier New" pitchFamily="49" charset="0"/>
                <a:cs typeface="Times New Roman" pitchFamily="18" charset="0"/>
              </a:rPr>
              <a:t> </a:t>
            </a:r>
            <a:r>
              <a:rPr lang="en-US" sz="1400" b="1" i="1" dirty="0">
                <a:latin typeface="Courier New" pitchFamily="49" charset="0"/>
                <a:cs typeface="Times New Roman" pitchFamily="18" charset="0"/>
              </a:rPr>
              <a:t>2</a:t>
            </a:r>
            <a:r>
              <a:rPr lang="en-US" sz="1400" b="1" dirty="0">
                <a:latin typeface="Courier New" pitchFamily="49" charset="0"/>
              </a:rPr>
              <a:t> </a:t>
            </a:r>
          </a:p>
          <a:p>
            <a:pPr marL="381000" indent="-381000">
              <a:lnSpc>
                <a:spcPct val="100000"/>
              </a:lnSpc>
            </a:pPr>
            <a:endParaRPr lang="en-US" sz="1400" b="1" dirty="0">
              <a:latin typeface="Courier New" pitchFamily="49" charset="0"/>
            </a:endParaRPr>
          </a:p>
          <a:p>
            <a:pPr marL="381000" indent="-381000"/>
            <a:r>
              <a:rPr lang="it-IT" sz="1400" b="1" dirty="0">
                <a:latin typeface="Courier New" pitchFamily="49" charset="0"/>
              </a:rPr>
              <a:t>SwitchX# show vlan</a:t>
            </a:r>
          </a:p>
          <a:p>
            <a:pPr marL="381000" indent="-381000"/>
            <a:endParaRPr lang="it-IT" sz="1400" b="1" dirty="0">
              <a:latin typeface="Courier New" pitchFamily="49" charset="0"/>
            </a:endParaRPr>
          </a:p>
          <a:p>
            <a:pPr marL="381000" indent="-381000"/>
            <a:r>
              <a:rPr lang="it-IT" sz="1400" b="1" dirty="0">
                <a:latin typeface="Courier New" pitchFamily="49" charset="0"/>
              </a:rPr>
              <a:t>VLAN Name                             Status    Ports</a:t>
            </a:r>
          </a:p>
          <a:p>
            <a:pPr marL="381000" indent="-381000"/>
            <a:r>
              <a:rPr lang="it-IT" sz="1400" b="1" dirty="0">
                <a:latin typeface="Courier New" pitchFamily="49" charset="0"/>
              </a:rPr>
              <a:t>---- -------------------------------- --------- ----------------------</a:t>
            </a:r>
          </a:p>
          <a:p>
            <a:pPr marL="381000" indent="-381000"/>
            <a:r>
              <a:rPr lang="it-IT" sz="1400" b="1" dirty="0">
                <a:latin typeface="Courier New" pitchFamily="49" charset="0"/>
              </a:rPr>
              <a:t>1    default                           active    Fa0/1 </a:t>
            </a:r>
          </a:p>
          <a:p>
            <a:pPr marL="381000" indent="-381000"/>
            <a:r>
              <a:rPr lang="it-IT" sz="1400" b="1" dirty="0">
                <a:latin typeface="Courier New" pitchFamily="49" charset="0"/>
              </a:rPr>
              <a:t>2    switchlab99                       active    Fa0/2, Fa0/3, Fa0/4</a:t>
            </a: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765175" y="2133600"/>
            <a:ext cx="7586663" cy="3333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lnSpc>
                <a:spcPct val="100000"/>
              </a:lnSpc>
              <a:tabLst>
                <a:tab pos="7654925" algn="r"/>
              </a:tabLst>
            </a:pPr>
            <a:r>
              <a:rPr lang="en-US" sz="1400" b="1">
                <a:latin typeface="Courier New" pitchFamily="49" charset="0"/>
              </a:rPr>
              <a:t>switchport access [vlan </a:t>
            </a:r>
            <a:r>
              <a:rPr lang="en-US" sz="1400" b="1" i="1">
                <a:latin typeface="Courier New" pitchFamily="49" charset="0"/>
              </a:rPr>
              <a:t>vlan#</a:t>
            </a:r>
            <a:r>
              <a:rPr lang="en-US" sz="1400" b="1">
                <a:latin typeface="Courier New" pitchFamily="49" charset="0"/>
              </a:rPr>
              <a:t> | dynamic]</a:t>
            </a:r>
            <a:endParaRPr lang="en-GB" sz="1400" b="1">
              <a:latin typeface="Courier New" pitchFamily="49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765175" y="1873250"/>
            <a:ext cx="20208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1400" b="1">
                <a:latin typeface="Courier New" pitchFamily="49" charset="0"/>
              </a:rPr>
              <a:t>SwitchX(config-if)#</a:t>
            </a:r>
            <a:endParaRPr lang="en-GB" sz="1400" b="1">
              <a:latin typeface="Courier New" pitchFamily="49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285720" y="285728"/>
            <a:ext cx="71437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Asignando puertos a la VLAN</a:t>
            </a:r>
            <a:endParaRPr kumimoji="0" lang="es-PE" sz="32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65113" y="2493963"/>
            <a:ext cx="8615362" cy="3022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1402" tIns="45703" rIns="91402" bIns="45703">
            <a:spAutoFit/>
          </a:bodyPr>
          <a:lstStyle/>
          <a:p>
            <a:pPr>
              <a:lnSpc>
                <a:spcPct val="100000"/>
              </a:lnSpc>
              <a:tabLst>
                <a:tab pos="736600" algn="l"/>
                <a:tab pos="3030538" algn="l"/>
                <a:tab pos="4516438" algn="l"/>
              </a:tabLst>
            </a:pPr>
            <a:r>
              <a:rPr lang="en-US" sz="1400" b="1">
                <a:latin typeface="Courier New" pitchFamily="49" charset="0"/>
              </a:rPr>
              <a:t>SwitchX# </a:t>
            </a:r>
            <a:r>
              <a:rPr lang="en-US" sz="1400" b="1">
                <a:solidFill>
                  <a:schemeClr val="accent2"/>
                </a:solidFill>
                <a:latin typeface="Courier New" pitchFamily="49" charset="0"/>
                <a:cs typeface="Times New Roman" pitchFamily="18" charset="0"/>
              </a:rPr>
              <a:t>show vlan brief</a:t>
            </a:r>
          </a:p>
          <a:p>
            <a:pPr>
              <a:tabLst>
                <a:tab pos="736600" algn="l"/>
                <a:tab pos="3030538" algn="l"/>
                <a:tab pos="4516438" algn="l"/>
              </a:tabLst>
            </a:pPr>
            <a:r>
              <a:rPr lang="en-US" sz="1400" b="1">
                <a:latin typeface="Courier New" pitchFamily="49" charset="0"/>
              </a:rPr>
              <a:t>VLAN Name                             Status    Ports</a:t>
            </a:r>
          </a:p>
          <a:p>
            <a:pPr>
              <a:tabLst>
                <a:tab pos="736600" algn="l"/>
                <a:tab pos="3030538" algn="l"/>
                <a:tab pos="4516438" algn="l"/>
              </a:tabLst>
            </a:pPr>
            <a:r>
              <a:rPr lang="en-US" sz="1400" b="1">
                <a:latin typeface="Courier New" pitchFamily="49" charset="0"/>
              </a:rPr>
              <a:t>---- -------------------------------- --------- -------------------------------</a:t>
            </a:r>
          </a:p>
          <a:p>
            <a:pPr>
              <a:tabLst>
                <a:tab pos="736600" algn="l"/>
                <a:tab pos="3030538" algn="l"/>
                <a:tab pos="4516438" algn="l"/>
              </a:tabLst>
            </a:pPr>
            <a:r>
              <a:rPr lang="en-US" sz="1400" b="1">
                <a:latin typeface="Courier New" pitchFamily="49" charset="0"/>
              </a:rPr>
              <a:t>1    default                          active    Fa0/1</a:t>
            </a:r>
          </a:p>
          <a:p>
            <a:pPr>
              <a:tabLst>
                <a:tab pos="736600" algn="l"/>
                <a:tab pos="3030538" algn="l"/>
                <a:tab pos="4516438" algn="l"/>
              </a:tabLst>
            </a:pPr>
            <a:r>
              <a:rPr lang="en-US" sz="1400" b="1">
                <a:latin typeface="Courier New" pitchFamily="49" charset="0"/>
              </a:rPr>
              <a:t>2    switchlab99                      active    Fa0/2, Fa0/3, Fa0/4</a:t>
            </a:r>
            <a:r>
              <a:rPr lang="en-US" sz="1400">
                <a:latin typeface="Courier New" pitchFamily="49" charset="0"/>
              </a:rPr>
              <a:t> </a:t>
            </a:r>
            <a:endParaRPr lang="en-US" sz="1400" b="1">
              <a:latin typeface="Courier New" pitchFamily="49" charset="0"/>
            </a:endParaRPr>
          </a:p>
          <a:p>
            <a:pPr>
              <a:tabLst>
                <a:tab pos="736600" algn="l"/>
                <a:tab pos="3030538" algn="l"/>
                <a:tab pos="4516438" algn="l"/>
              </a:tabLst>
            </a:pPr>
            <a:r>
              <a:rPr lang="en-US" sz="1400" b="1">
                <a:latin typeface="Courier New" pitchFamily="49" charset="0"/>
              </a:rPr>
              <a:t>3    vlan3                            active</a:t>
            </a:r>
          </a:p>
          <a:p>
            <a:pPr>
              <a:tabLst>
                <a:tab pos="736600" algn="l"/>
                <a:tab pos="3030538" algn="l"/>
                <a:tab pos="4516438" algn="l"/>
              </a:tabLst>
            </a:pPr>
            <a:r>
              <a:rPr lang="en-US" sz="1400" b="1">
                <a:latin typeface="Courier New" pitchFamily="49" charset="0"/>
              </a:rPr>
              <a:t>4    vlan4                            active</a:t>
            </a:r>
          </a:p>
          <a:p>
            <a:pPr>
              <a:tabLst>
                <a:tab pos="736600" algn="l"/>
                <a:tab pos="3030538" algn="l"/>
                <a:tab pos="4516438" algn="l"/>
              </a:tabLst>
            </a:pPr>
            <a:r>
              <a:rPr lang="en-US" sz="1400" b="1">
                <a:latin typeface="Courier New" pitchFamily="49" charset="0"/>
              </a:rPr>
              <a:t>1002 fddi-default                     act/unsup</a:t>
            </a:r>
          </a:p>
          <a:p>
            <a:pPr>
              <a:tabLst>
                <a:tab pos="736600" algn="l"/>
                <a:tab pos="3030538" algn="l"/>
                <a:tab pos="4516438" algn="l"/>
              </a:tabLst>
            </a:pPr>
            <a:r>
              <a:rPr lang="en-US" sz="1400" b="1">
                <a:latin typeface="Courier New" pitchFamily="49" charset="0"/>
              </a:rPr>
              <a:t>1003 token-ring-default               act/unsup</a:t>
            </a:r>
          </a:p>
          <a:p>
            <a:pPr>
              <a:tabLst>
                <a:tab pos="736600" algn="l"/>
                <a:tab pos="3030538" algn="l"/>
                <a:tab pos="4516438" algn="l"/>
              </a:tabLst>
            </a:pPr>
            <a:endParaRPr lang="en-US" sz="1400" b="1">
              <a:latin typeface="Courier New" pitchFamily="49" charset="0"/>
            </a:endParaRPr>
          </a:p>
          <a:p>
            <a:pPr>
              <a:tabLst>
                <a:tab pos="736600" algn="l"/>
                <a:tab pos="3030538" algn="l"/>
                <a:tab pos="4516438" algn="l"/>
              </a:tabLst>
            </a:pPr>
            <a:r>
              <a:rPr lang="en-US" sz="1400" b="1">
                <a:latin typeface="Courier New" pitchFamily="49" charset="0"/>
              </a:rPr>
              <a:t>VLAN Name                             Status    Ports</a:t>
            </a:r>
          </a:p>
          <a:p>
            <a:pPr>
              <a:tabLst>
                <a:tab pos="736600" algn="l"/>
                <a:tab pos="3030538" algn="l"/>
                <a:tab pos="4516438" algn="l"/>
              </a:tabLst>
            </a:pPr>
            <a:r>
              <a:rPr lang="en-US" sz="1400" b="1">
                <a:latin typeface="Courier New" pitchFamily="49" charset="0"/>
              </a:rPr>
              <a:t>---- -------------------------------- --------- -------------------------------</a:t>
            </a:r>
          </a:p>
          <a:p>
            <a:pPr>
              <a:tabLst>
                <a:tab pos="736600" algn="l"/>
                <a:tab pos="3030538" algn="l"/>
                <a:tab pos="4516438" algn="l"/>
              </a:tabLst>
            </a:pPr>
            <a:r>
              <a:rPr lang="en-US" sz="1400" b="1">
                <a:latin typeface="Courier New" pitchFamily="49" charset="0"/>
              </a:rPr>
              <a:t>1004 fddinet-default                  act/unsup</a:t>
            </a:r>
          </a:p>
          <a:p>
            <a:pPr>
              <a:tabLst>
                <a:tab pos="736600" algn="l"/>
                <a:tab pos="3030538" algn="l"/>
                <a:tab pos="4516438" algn="l"/>
              </a:tabLst>
            </a:pPr>
            <a:r>
              <a:rPr lang="en-US" sz="1400" b="1">
                <a:latin typeface="Courier New" pitchFamily="49" charset="0"/>
              </a:rPr>
              <a:t>1005 trnet-default                    act/unsup</a:t>
            </a:r>
          </a:p>
          <a:p>
            <a:pPr>
              <a:tabLst>
                <a:tab pos="736600" algn="l"/>
                <a:tab pos="3030538" algn="l"/>
                <a:tab pos="4516438" algn="l"/>
              </a:tabLst>
            </a:pPr>
            <a:endParaRPr lang="en-US" sz="1400" b="1">
              <a:latin typeface="Courier New" pitchFamily="49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66700" y="1830388"/>
            <a:ext cx="8610600" cy="333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1402" tIns="45703" rIns="91402" bIns="45703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>
                <a:latin typeface="Courier New" pitchFamily="49" charset="0"/>
              </a:rPr>
              <a:t>SwitchX# show vlan brief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285720" y="285728"/>
            <a:ext cx="621510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Verificando los puertos de la VLAN</a:t>
            </a:r>
            <a:endParaRPr kumimoji="0" lang="es-PE" sz="32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762000" y="2973388"/>
            <a:ext cx="7586663" cy="26701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marL="381000" indent="-381000">
              <a:lnSpc>
                <a:spcPct val="95000"/>
              </a:lnSpc>
            </a:pPr>
            <a:r>
              <a:rPr lang="en-US" sz="1600" b="1">
                <a:latin typeface="Courier New" pitchFamily="49" charset="0"/>
              </a:rPr>
              <a:t>SwitchX# </a:t>
            </a: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show interfaces fa0/2 switchport</a:t>
            </a:r>
          </a:p>
          <a:p>
            <a:pPr marL="381000" indent="-381000">
              <a:lnSpc>
                <a:spcPct val="95000"/>
              </a:lnSpc>
            </a:pPr>
            <a:r>
              <a:rPr lang="en-US" sz="1600" b="1">
                <a:latin typeface="Courier New" pitchFamily="49" charset="0"/>
              </a:rPr>
              <a:t>Name: Fa0/2</a:t>
            </a:r>
          </a:p>
          <a:p>
            <a:pPr marL="381000" indent="-381000">
              <a:lnSpc>
                <a:spcPct val="95000"/>
              </a:lnSpc>
            </a:pPr>
            <a:r>
              <a:rPr lang="en-US" sz="1600" b="1">
                <a:latin typeface="Courier New" pitchFamily="49" charset="0"/>
              </a:rPr>
              <a:t>Switchport: Enabled</a:t>
            </a:r>
          </a:p>
          <a:p>
            <a:pPr marL="381000" indent="-381000">
              <a:lnSpc>
                <a:spcPct val="95000"/>
              </a:lnSpc>
            </a:pPr>
            <a:r>
              <a:rPr lang="en-US" sz="1600" b="1">
                <a:latin typeface="Courier New" pitchFamily="49" charset="0"/>
              </a:rPr>
              <a:t>Administrative Mode: dynamic auto</a:t>
            </a:r>
          </a:p>
          <a:p>
            <a:pPr marL="381000" indent="-381000">
              <a:lnSpc>
                <a:spcPct val="95000"/>
              </a:lnSpc>
            </a:pPr>
            <a:r>
              <a:rPr lang="en-US" sz="1600" b="1">
                <a:latin typeface="Courier New" pitchFamily="49" charset="0"/>
              </a:rPr>
              <a:t>Operational Mode: static access</a:t>
            </a:r>
          </a:p>
          <a:p>
            <a:pPr marL="381000" indent="-381000">
              <a:lnSpc>
                <a:spcPct val="95000"/>
              </a:lnSpc>
            </a:pPr>
            <a:r>
              <a:rPr lang="en-US" sz="1600" b="1">
                <a:latin typeface="Courier New" pitchFamily="49" charset="0"/>
              </a:rPr>
              <a:t>Administrative Trunking Encapsulation: dot1q</a:t>
            </a:r>
          </a:p>
          <a:p>
            <a:pPr marL="381000" indent="-381000">
              <a:lnSpc>
                <a:spcPct val="95000"/>
              </a:lnSpc>
            </a:pPr>
            <a:r>
              <a:rPr lang="en-US" sz="1600" b="1">
                <a:latin typeface="Courier New" pitchFamily="49" charset="0"/>
              </a:rPr>
              <a:t>Operational Trunking Encapsulation: native</a:t>
            </a:r>
          </a:p>
          <a:p>
            <a:pPr marL="381000" indent="-381000">
              <a:lnSpc>
                <a:spcPct val="95000"/>
              </a:lnSpc>
            </a:pPr>
            <a:r>
              <a:rPr lang="en-US" sz="1600" b="1">
                <a:latin typeface="Courier New" pitchFamily="49" charset="0"/>
              </a:rPr>
              <a:t>Negotiation of Trunking: On</a:t>
            </a:r>
          </a:p>
          <a:p>
            <a:pPr marL="381000" indent="-381000">
              <a:lnSpc>
                <a:spcPct val="95000"/>
              </a:lnSpc>
            </a:pPr>
            <a:r>
              <a:rPr lang="en-US" sz="1600" b="1">
                <a:latin typeface="Courier New" pitchFamily="49" charset="0"/>
              </a:rPr>
              <a:t>Access Mode VLAN: 2 (switchlab99)</a:t>
            </a:r>
          </a:p>
          <a:p>
            <a:pPr marL="381000" indent="-381000">
              <a:lnSpc>
                <a:spcPct val="95000"/>
              </a:lnSpc>
            </a:pPr>
            <a:r>
              <a:rPr lang="en-US" sz="1600" b="1">
                <a:latin typeface="Courier New" pitchFamily="49" charset="0"/>
              </a:rPr>
              <a:t>Trunking Native Mode VLAN: 1 (default)</a:t>
            </a:r>
          </a:p>
          <a:p>
            <a:pPr marL="381000" indent="-381000">
              <a:lnSpc>
                <a:spcPct val="95000"/>
              </a:lnSpc>
            </a:pPr>
            <a:r>
              <a:rPr lang="en-US" sz="1600" b="1">
                <a:latin typeface="Courier New" pitchFamily="49" charset="0"/>
              </a:rPr>
              <a:t>--- output omitted ----</a:t>
            </a: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762000" y="2133600"/>
            <a:ext cx="7586663" cy="365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lnSpc>
                <a:spcPct val="95000"/>
              </a:lnSpc>
              <a:tabLst>
                <a:tab pos="7654925" algn="r"/>
              </a:tabLst>
            </a:pPr>
            <a:r>
              <a:rPr lang="en-US" sz="1600" b="1">
                <a:latin typeface="Courier New" pitchFamily="49" charset="0"/>
              </a:rPr>
              <a:t>show interfaces </a:t>
            </a:r>
            <a:r>
              <a:rPr lang="en-US" sz="1600" b="1" i="1">
                <a:latin typeface="Courier New" pitchFamily="49" charset="0"/>
              </a:rPr>
              <a:t>interface</a:t>
            </a:r>
            <a:r>
              <a:rPr lang="en-US" sz="1600" b="1">
                <a:latin typeface="Courier New" pitchFamily="49" charset="0"/>
              </a:rPr>
              <a:t> switchport</a:t>
            </a:r>
            <a:endParaRPr lang="en-GB" sz="1600" b="1">
              <a:latin typeface="Courier New" pitchFamily="49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762000" y="1835150"/>
            <a:ext cx="2322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1600" b="1" dirty="0" err="1">
                <a:latin typeface="Courier New" pitchFamily="49" charset="0"/>
              </a:rPr>
              <a:t>SwitchX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config</a:t>
            </a:r>
            <a:r>
              <a:rPr lang="en-US" sz="1600" b="1" dirty="0">
                <a:latin typeface="Courier New" pitchFamily="49" charset="0"/>
              </a:rPr>
              <a:t>-if)#</a:t>
            </a:r>
            <a:endParaRPr lang="en-GB" sz="1600" b="1" dirty="0">
              <a:latin typeface="Courier New" pitchFamily="49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285720" y="285728"/>
            <a:ext cx="621510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Verificando los puertos de la VLAN (Cont.)</a:t>
            </a:r>
            <a:endParaRPr kumimoji="0" lang="es-PE" sz="32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655638" y="1781175"/>
            <a:ext cx="7940675" cy="4291031"/>
          </a:xfrm>
          <a:prstGeom prst="rect">
            <a:avLst/>
          </a:prstGeom>
        </p:spPr>
        <p:txBody>
          <a:bodyPr/>
          <a:lstStyle/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Cuando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usa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VTP, el switch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debe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ser un VTP Server o Transparent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mode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para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añadir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cambiar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o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borrar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VLANs.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Cuando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usted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haga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cambios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en la VLAN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desde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un switch VTP Server mode, los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cambios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son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propagados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otros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switches en el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dominio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VTP.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El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cambio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de VLANs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típicamente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implica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cambios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en la red IP.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Después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que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un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puerto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reasignado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una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nueva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VLAN,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ese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puerto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automáticamente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removido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de la VLAN anterior.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Cuando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usted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borre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una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VLAN, los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puertos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de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esa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VLAN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que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no son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movidos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una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VLAN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activa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serán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deshabilitados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para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comunicarse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con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otras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PCs.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285720" y="285728"/>
            <a:ext cx="621510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sz="3200" b="1" kern="0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Acciones</a:t>
            </a:r>
            <a:r>
              <a:rPr kumimoji="0" lang="es-P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 las </a:t>
            </a:r>
            <a:r>
              <a:rPr kumimoji="0" lang="es-PE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VLANs</a:t>
            </a:r>
            <a:r>
              <a:rPr kumimoji="0" lang="es-P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es-PE" sz="3200" b="1" i="0" u="none" strike="noStrike" kern="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Añadir, mover y cambiar</a:t>
            </a:r>
            <a:endParaRPr kumimoji="0" lang="es-PE" sz="32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71868" y="2571744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/>
              <a:t>Gracias</a:t>
            </a:r>
            <a:endParaRPr lang="es-P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PE" sz="3200" b="1" dirty="0" smtClean="0">
                <a:solidFill>
                  <a:srgbClr val="00B0F0"/>
                </a:solidFill>
              </a:rPr>
              <a:t>Beneficios de las VLANs</a:t>
            </a:r>
            <a:endParaRPr lang="es-PE" sz="3200" b="1" dirty="0">
              <a:solidFill>
                <a:srgbClr val="00B0F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1473" y="1857364"/>
            <a:ext cx="80724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es-PE" dirty="0" smtClean="0"/>
              <a:t>Para crear redes más flexibles agrupando a los usuarios por departamento, por grupos de trabajo en vez de, por ubicación física.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s-PE" dirty="0" smtClean="0"/>
              <a:t>Para segmentar los dispositivos en pequeñas LAN (Dominio de Broadcast) para reducir el </a:t>
            </a:r>
            <a:r>
              <a:rPr lang="es-PE" dirty="0" err="1" smtClean="0"/>
              <a:t>overhead</a:t>
            </a:r>
            <a:r>
              <a:rPr lang="es-PE" dirty="0" smtClean="0"/>
              <a:t> causado por cada PC en la VLAN.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s-PE" dirty="0" smtClean="0"/>
              <a:t>Para reducir el tráfico producido por el Spanning Tree </a:t>
            </a:r>
            <a:r>
              <a:rPr lang="es-PE" dirty="0" err="1" smtClean="0"/>
              <a:t>Protocol</a:t>
            </a:r>
            <a:r>
              <a:rPr lang="es-PE" dirty="0" smtClean="0"/>
              <a:t> (STP) limitando a una VLAN y un switch.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s-PE" dirty="0" smtClean="0"/>
              <a:t>Para mejorar la seguridad, aislando las PCs que tienen información confidencial.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s-PE" dirty="0" smtClean="0"/>
              <a:t>Para separar el tráfico enviado a los teléfonos IP del tráfico de datos.</a:t>
            </a:r>
          </a:p>
          <a:p>
            <a:pPr marL="266700" indent="-266700">
              <a:buFont typeface="Arial" pitchFamily="34" charset="0"/>
              <a:buChar char="•"/>
            </a:pPr>
            <a:endParaRPr lang="es-PE" dirty="0" smtClean="0"/>
          </a:p>
          <a:p>
            <a:pPr marL="266700" indent="-266700">
              <a:buFont typeface="Arial" pitchFamily="34" charset="0"/>
              <a:buChar char="•"/>
            </a:pP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PE" sz="3200" b="1" dirty="0" smtClean="0">
                <a:solidFill>
                  <a:srgbClr val="00B0F0"/>
                </a:solidFill>
              </a:rPr>
              <a:t>Ventajas de las VLAN</a:t>
            </a:r>
            <a:endParaRPr lang="es-PE" sz="3200" b="1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785926"/>
            <a:ext cx="5410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428596" y="2071678"/>
            <a:ext cx="27860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smtClean="0"/>
              <a:t>Tradicionalmente, la segmentación de las redes venía definido por la ubicación física.</a:t>
            </a:r>
          </a:p>
          <a:p>
            <a:r>
              <a:rPr lang="es-PE" sz="2400" dirty="0" smtClean="0"/>
              <a:t>Con las VLANs No es así.</a:t>
            </a:r>
            <a:endParaRPr lang="es-P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tabLst>
                <a:tab pos="4838700" algn="l"/>
              </a:tabLst>
            </a:pPr>
            <a:r>
              <a:rPr lang="es-PE" sz="3200" b="1" dirty="0" smtClean="0">
                <a:solidFill>
                  <a:srgbClr val="00B0F0"/>
                </a:solidFill>
              </a:rPr>
              <a:t>Diferencias entre LAN y VLAN</a:t>
            </a:r>
            <a:endParaRPr lang="es-PE" sz="3200" b="1" dirty="0">
              <a:solidFill>
                <a:srgbClr val="00B0F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00034" y="1714488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es-PE" dirty="0" smtClean="0"/>
              <a:t>Las VLAN funcionan a nivel de capa 2 y capa 3 del modelo de referencia OSI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s-PE" dirty="0" smtClean="0"/>
              <a:t>La comunicación de las VLANs es implementada a través de la capa 3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s-PE" dirty="0" smtClean="0"/>
              <a:t>Las VLANs proporcionan un método para controlar el broadcast de la red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s-PE" dirty="0" smtClean="0"/>
              <a:t>El administrador de la red asigna usuarios a una VLAN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s-PE" dirty="0" smtClean="0"/>
              <a:t>Las VLANs pueden aumentar la seguridad de la red, definiendo cuales son los nodos de red que se pueden comunicar entre sí.</a:t>
            </a:r>
          </a:p>
          <a:p>
            <a:pPr marL="266700" indent="-266700">
              <a:buFont typeface="Arial" pitchFamily="34" charset="0"/>
              <a:buChar char="•"/>
            </a:pP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74638"/>
            <a:ext cx="6643734" cy="1143000"/>
          </a:xfrm>
        </p:spPr>
        <p:txBody>
          <a:bodyPr/>
          <a:lstStyle/>
          <a:p>
            <a:pPr algn="l"/>
            <a:r>
              <a:rPr lang="es-PE" sz="3200" b="1" dirty="0" smtClean="0">
                <a:solidFill>
                  <a:srgbClr val="00B0F0"/>
                </a:solidFill>
              </a:rPr>
              <a:t>Características de la tecnología VLAN</a:t>
            </a:r>
            <a:endParaRPr lang="es-PE" sz="3200" b="1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3671" y="1500173"/>
            <a:ext cx="7118314" cy="493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85728"/>
            <a:ext cx="6715172" cy="1143000"/>
          </a:xfrm>
        </p:spPr>
        <p:txBody>
          <a:bodyPr/>
          <a:lstStyle/>
          <a:p>
            <a:pPr algn="l"/>
            <a:r>
              <a:rPr lang="es-PE" sz="3200" b="1" dirty="0" smtClean="0">
                <a:solidFill>
                  <a:srgbClr val="00B0F0"/>
                </a:solidFill>
              </a:rPr>
              <a:t>Transporte de las VLANs a través de los </a:t>
            </a:r>
            <a:r>
              <a:rPr lang="es-PE" sz="3200" b="1" dirty="0" err="1" smtClean="0">
                <a:solidFill>
                  <a:srgbClr val="00B0F0"/>
                </a:solidFill>
              </a:rPr>
              <a:t>Backbones</a:t>
            </a:r>
            <a:endParaRPr lang="es-PE" sz="3200" b="1" dirty="0">
              <a:solidFill>
                <a:srgbClr val="00B0F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1473" y="1857364"/>
            <a:ext cx="82153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Lo que es importante en cualquier arquitectura de VLAN es la capacidad para transportar información de la VLAN entre switches interconectados y los routers que residen en el </a:t>
            </a:r>
            <a:r>
              <a:rPr lang="es-PE" dirty="0" err="1" smtClean="0"/>
              <a:t>backbone</a:t>
            </a:r>
            <a:r>
              <a:rPr lang="es-PE" dirty="0" smtClean="0"/>
              <a:t> corporativo. Estas capacidades de transporte:</a:t>
            </a:r>
          </a:p>
          <a:p>
            <a:endParaRPr lang="es-PE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es-PE" dirty="0" smtClean="0"/>
              <a:t>Eliminan las fronteras físicas entre los usuarios.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s-PE" dirty="0" smtClean="0"/>
              <a:t>Aumentan la flexibilidad de la configuración cuando los usuarios son móviles.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s-PE" dirty="0" smtClean="0"/>
              <a:t>El Backbone funciona como el punto de reunión de grandes volúmenes de tráfico </a:t>
            </a:r>
          </a:p>
          <a:p>
            <a:pPr marL="266700" indent="-266700">
              <a:buFont typeface="Arial" pitchFamily="34" charset="0"/>
              <a:buChar char="•"/>
            </a:pPr>
            <a:endParaRPr lang="es-PE" dirty="0" smtClean="0"/>
          </a:p>
          <a:p>
            <a:pPr marL="266700" indent="-266700">
              <a:buFont typeface="Arial" pitchFamily="34" charset="0"/>
              <a:buChar char="•"/>
            </a:pP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7150</TotalTime>
  <Words>1910</Words>
  <Application>Microsoft Office PowerPoint</Application>
  <PresentationFormat>Presentación en pantalla (4:3)</PresentationFormat>
  <Paragraphs>313</Paragraphs>
  <Slides>46</Slides>
  <Notes>2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47" baseType="lpstr">
      <vt:lpstr>Diseño predeterminado</vt:lpstr>
      <vt:lpstr>Diapositiva 1</vt:lpstr>
      <vt:lpstr>Diapositiva 2</vt:lpstr>
      <vt:lpstr>¿Qué es una VLAN?</vt:lpstr>
      <vt:lpstr>Ejemplo</vt:lpstr>
      <vt:lpstr>Beneficios de las VLANs</vt:lpstr>
      <vt:lpstr>Ventajas de las VLAN</vt:lpstr>
      <vt:lpstr>Diferencias entre LAN y VLAN</vt:lpstr>
      <vt:lpstr>Características de la tecnología VLAN</vt:lpstr>
      <vt:lpstr>Transporte de las VLANs a través de los Backbones</vt:lpstr>
      <vt:lpstr>Esquema de VLANs</vt:lpstr>
      <vt:lpstr>Los routers en las VLANs</vt:lpstr>
      <vt:lpstr>Implementaciones VLAN</vt:lpstr>
      <vt:lpstr>VLAN de Puerto Central</vt:lpstr>
      <vt:lpstr>Formas de asignación de VLANs</vt:lpstr>
      <vt:lpstr>Gráfico</vt:lpstr>
      <vt:lpstr>VLAN Estática</vt:lpstr>
      <vt:lpstr>VLAN Dinámica</vt:lpstr>
      <vt:lpstr>Configuración de un switch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Trunk</vt:lpstr>
      <vt:lpstr>802.1Q Frame Tagging</vt:lpstr>
      <vt:lpstr>Entendiendo las VLAN Nativas</vt:lpstr>
      <vt:lpstr>Características VTP</vt:lpstr>
      <vt:lpstr>Modos VTP</vt:lpstr>
      <vt:lpstr>Operación VTP</vt:lpstr>
      <vt:lpstr>VTP Pruning</vt:lpstr>
      <vt:lpstr>Guía para configurar VLANs y Trunks</vt:lpstr>
      <vt:lpstr>Guía para configurar VLANs y Trunks</vt:lpstr>
      <vt:lpstr>Creando un dominio</vt:lpstr>
      <vt:lpstr>Configuración y verificación VTP</vt:lpstr>
      <vt:lpstr>Problemas de Trunking 802.1Q</vt:lpstr>
      <vt:lpstr>Configurando Trunking 802.1Q</vt:lpstr>
      <vt:lpstr>Verificación Trunking 802.1Q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</vt:vector>
  </TitlesOfParts>
  <Company>Universidad Catolica del Norte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Pilar Majmud V</dc:creator>
  <cp:lastModifiedBy>PC</cp:lastModifiedBy>
  <cp:revision>508</cp:revision>
  <dcterms:created xsi:type="dcterms:W3CDTF">2006-05-22T20:32:53Z</dcterms:created>
  <dcterms:modified xsi:type="dcterms:W3CDTF">2012-04-03T05:43:03Z</dcterms:modified>
</cp:coreProperties>
</file>