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9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297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3333"/>
    <a:srgbClr val="F3983F"/>
    <a:srgbClr val="D9D9D9"/>
    <a:srgbClr val="ACB08D"/>
    <a:srgbClr val="C47500"/>
    <a:srgbClr val="666699"/>
    <a:srgbClr val="996600"/>
    <a:srgbClr val="666633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31" autoAdjust="0"/>
    <p:restoredTop sz="94849" autoAdjust="0"/>
  </p:normalViewPr>
  <p:slideViewPr>
    <p:cSldViewPr>
      <p:cViewPr>
        <p:scale>
          <a:sx n="60" d="100"/>
          <a:sy n="60" d="100"/>
        </p:scale>
        <p:origin x="-6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6A2592-F814-478A-A64B-5EFFB83FFE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6A2592-F814-478A-A64B-5EFFB83FFE57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utonoma.edu.pe/index.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ABA6-6840-405E-A8D0-E17C272682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608F8-7B05-4AEF-950F-F12AE85B66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03AA-066D-40F7-B37D-534810287F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687B-4360-47A8-B955-39163F128E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9F611-79E9-4383-BFA1-D8EB0D78E9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A9AF-E61F-445E-AA4C-749E0BB18D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CBD2A-662D-4DF0-B71A-F9DF3CC790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4EDE-8A19-43B5-BDEA-E3E529C4B5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C4B3-2C0E-4277-B692-0244C6AB8E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6" name="Picture 9" descr="http://www.autonoma.edu.pe/images/redondos/logo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7879" y="0"/>
            <a:ext cx="237612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31F75-4EED-4177-8D34-5370952ED1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CEB40-8C22-4DA7-918F-DE8083206D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E63F60-6EF2-4B13-8ABB-72B8002C16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Rectángulo"/>
          <p:cNvSpPr/>
          <p:nvPr userDrawn="1"/>
        </p:nvSpPr>
        <p:spPr>
          <a:xfrm>
            <a:off x="357158" y="6457890"/>
            <a:ext cx="46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CL" sz="1600" b="1" dirty="0" smtClean="0">
                <a:latin typeface="+mj-lt"/>
              </a:rPr>
              <a:t>CARRERA DE INGENIERÍA DE SISTEMAS</a:t>
            </a:r>
            <a:endParaRPr lang="es-ES" sz="1600" b="1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hyperlink" Target="http://www.autonoma.edu.pe/index.html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pe/imgres?imgurl=http://api.ning.com/files/XZq0O1ZNGXVisCTmuVymsGETybztMWOeTcQGr3qQtnlyCJ1gHp7DluRHxoQh7Fs7R*2uONags*3MTeUh7crXdky9v6o2YQWc/tecnologia.jpg&amp;imgrefurl=http://elclub.ning.com/groups&amp;usg=__a0k8-xdmqFHWBql1CUumgN83O8U=&amp;h=324&amp;w=300&amp;sz=53&amp;hl=es&amp;start=9&amp;tbnid=vo-65QATr2KqGM:&amp;tbnh=118&amp;tbnw=109&amp;prev=/images?q=tecnologia&amp;um=1&amp;hl=es&amp;lr=lang_es&amp;sa=N&amp;tbs=isch:1&amp;um=1&amp;itbs=1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48263" y="0"/>
            <a:ext cx="3995737" cy="650081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285720" y="1928802"/>
            <a:ext cx="4572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b="1" dirty="0">
                <a:latin typeface="Trebuchet MS" pitchFamily="34" charset="0"/>
              </a:rPr>
              <a:t>SEMESTRE </a:t>
            </a:r>
            <a:r>
              <a:rPr lang="es-CL" b="1">
                <a:latin typeface="Trebuchet MS" pitchFamily="34" charset="0"/>
              </a:rPr>
              <a:t>ACADÉMICO </a:t>
            </a:r>
            <a:r>
              <a:rPr lang="es-CL" b="1" smtClean="0">
                <a:latin typeface="Trebuchet MS" pitchFamily="34" charset="0"/>
              </a:rPr>
              <a:t>2012-I</a:t>
            </a:r>
            <a:endParaRPr lang="es-CL" b="1" dirty="0">
              <a:latin typeface="Trebuchet MS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5688013" y="6000768"/>
            <a:ext cx="34559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CL" sz="1400" dirty="0">
              <a:solidFill>
                <a:schemeClr val="bg1"/>
              </a:solidFill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es-CL" sz="1000" b="1" dirty="0">
                <a:solidFill>
                  <a:schemeClr val="bg1"/>
                </a:solidFill>
                <a:latin typeface="Trebuchet MS" pitchFamily="34" charset="0"/>
              </a:rPr>
              <a:t>Agosto  2010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720" y="2428868"/>
            <a:ext cx="4572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3200" b="1" dirty="0" smtClean="0">
                <a:latin typeface="Trebuchet MS" pitchFamily="34" charset="0"/>
              </a:rPr>
              <a:t>Redes y Comunicaciones II</a:t>
            </a:r>
            <a:endParaRPr lang="es-CL" sz="3200" b="1" dirty="0">
              <a:latin typeface="Trebuchet MS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999038" y="0"/>
            <a:ext cx="215900" cy="6858000"/>
          </a:xfrm>
          <a:prstGeom prst="rect">
            <a:avLst/>
          </a:prstGeom>
          <a:solidFill>
            <a:srgbClr val="ACB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85720" y="4143380"/>
            <a:ext cx="45720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sz="4400" b="1" dirty="0" smtClean="0">
                <a:latin typeface="Trebuchet MS" pitchFamily="34" charset="0"/>
              </a:rPr>
              <a:t>SESIÓN 3</a:t>
            </a:r>
            <a:endParaRPr lang="es-CL" sz="4400" b="1" dirty="0">
              <a:latin typeface="Trebuchet MS" pitchFamily="34" charset="0"/>
            </a:endParaRPr>
          </a:p>
        </p:txBody>
      </p:sp>
      <p:pic>
        <p:nvPicPr>
          <p:cNvPr id="10" name="Picture 2" descr="http://www.autonoma.edu.pe/images/redondos/logo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428604"/>
            <a:ext cx="2286016" cy="1402092"/>
          </a:xfrm>
          <a:prstGeom prst="rect">
            <a:avLst/>
          </a:prstGeom>
          <a:noFill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5720" y="5000636"/>
            <a:ext cx="45720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dirty="0" smtClean="0"/>
              <a:t>Solución de Problemas de Redes Conmutadas</a:t>
            </a:r>
            <a:endParaRPr lang="es-CL" sz="2400" b="1" dirty="0">
              <a:latin typeface="Trebuchet MS" pitchFamily="34" charset="0"/>
            </a:endParaRPr>
          </a:p>
        </p:txBody>
      </p:sp>
      <p:pic>
        <p:nvPicPr>
          <p:cNvPr id="2050" name="Picture 2" descr="http://t2.gstatic.com/images?q=tbn:vo-65QATr2KqGM:http://api.ning.com/files/XZq0O1ZNGXVisCTmuVymsGETybztMWOeTcQGr3qQtnlyCJ1gHp7DluRHxoQh7Fs7R*2uONags*3MTeUh7crXdky9v6o2YQWc/tecnologi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0"/>
            <a:ext cx="3929058" cy="3000372"/>
          </a:xfrm>
          <a:prstGeom prst="rect">
            <a:avLst/>
          </a:prstGeom>
          <a:noFill/>
        </p:spPr>
      </p:pic>
      <p:pic>
        <p:nvPicPr>
          <p:cNvPr id="2052" name="Picture 4" descr="google_analitic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14942" y="3071810"/>
            <a:ext cx="3929058" cy="3519555"/>
          </a:xfrm>
          <a:prstGeom prst="rect">
            <a:avLst/>
          </a:prstGeom>
          <a:noFill/>
        </p:spPr>
      </p:pic>
      <p:pic>
        <p:nvPicPr>
          <p:cNvPr id="2054" name="Picture 6" descr="turismo_y_tecnologi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08" y="2071678"/>
            <a:ext cx="2428892" cy="1680367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85720" y="3571876"/>
            <a:ext cx="4572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b="1" dirty="0" smtClean="0">
                <a:latin typeface="Trebuchet MS" pitchFamily="34" charset="0"/>
              </a:rPr>
              <a:t>ING. SERGIO UNTIVEROS</a:t>
            </a:r>
            <a:endParaRPr lang="es-CL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857356" y="4286256"/>
            <a:ext cx="6286544" cy="1384995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233363" indent="-233363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err="1" smtClean="0"/>
              <a:t>Proporciona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una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topología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redundante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libre</a:t>
            </a:r>
            <a:r>
              <a:rPr lang="en-US" sz="2000" b="0" dirty="0" smtClean="0"/>
              <a:t> de loop </a:t>
            </a:r>
            <a:r>
              <a:rPr lang="en-US" sz="2000" b="0" dirty="0" err="1" smtClean="0"/>
              <a:t>ubicando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ciertos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puertos</a:t>
            </a:r>
            <a:r>
              <a:rPr lang="en-US" sz="2000" b="0" dirty="0" smtClean="0"/>
              <a:t> en </a:t>
            </a:r>
            <a:r>
              <a:rPr lang="en-US" sz="2000" b="0" dirty="0" err="1" smtClean="0"/>
              <a:t>estado</a:t>
            </a:r>
            <a:r>
              <a:rPr lang="en-US" sz="2000" b="0" dirty="0" smtClean="0"/>
              <a:t> de blocking.</a:t>
            </a:r>
          </a:p>
          <a:p>
            <a:pPr marL="233363" indent="-233363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err="1" smtClean="0"/>
              <a:t>Publicado</a:t>
            </a:r>
            <a:r>
              <a:rPr lang="en-US" sz="2000" b="0" dirty="0" smtClean="0"/>
              <a:t> en la </a:t>
            </a:r>
            <a:r>
              <a:rPr lang="en-US" sz="2000" b="0" dirty="0" err="1" smtClean="0"/>
              <a:t>especificación</a:t>
            </a:r>
            <a:r>
              <a:rPr lang="en-US" sz="2000" b="0" dirty="0" smtClean="0"/>
              <a:t> 802.1D.</a:t>
            </a:r>
          </a:p>
          <a:p>
            <a:pPr marL="233363" indent="-233363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err="1" smtClean="0"/>
              <a:t>Mejorado</a:t>
            </a:r>
            <a:r>
              <a:rPr lang="en-US" sz="2000" b="0" dirty="0" smtClean="0"/>
              <a:t> con la </a:t>
            </a:r>
            <a:r>
              <a:rPr lang="en-US" sz="2000" b="0" dirty="0" err="1" smtClean="0"/>
              <a:t>implementación</a:t>
            </a:r>
            <a:r>
              <a:rPr lang="en-US" sz="2000" b="0" dirty="0" smtClean="0"/>
              <a:t> Cisco PVST+.</a:t>
            </a:r>
          </a:p>
        </p:txBody>
      </p:sp>
      <p:pic>
        <p:nvPicPr>
          <p:cNvPr id="3" name="Picture 6" descr="327P_0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71612"/>
            <a:ext cx="4268788" cy="222250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5715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Resolución de </a:t>
            </a:r>
            <a:r>
              <a:rPr lang="es-PE" sz="3200" b="1" dirty="0" err="1" smtClean="0">
                <a:solidFill>
                  <a:srgbClr val="00B0F0"/>
                </a:solidFill>
              </a:rPr>
              <a:t>loop</a:t>
            </a:r>
            <a:r>
              <a:rPr lang="es-PE" sz="3200" b="1" dirty="0" smtClean="0">
                <a:solidFill>
                  <a:srgbClr val="00B0F0"/>
                </a:solidFill>
              </a:rPr>
              <a:t> con STP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741363" y="1524000"/>
            <a:ext cx="6433171" cy="14927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33363" indent="-233363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000000"/>
                </a:solidFill>
              </a:rPr>
              <a:t>Un root bridge </a:t>
            </a:r>
            <a:r>
              <a:rPr lang="en-US" sz="2000" b="0" dirty="0" err="1" smtClean="0">
                <a:solidFill>
                  <a:srgbClr val="000000"/>
                </a:solidFill>
              </a:rPr>
              <a:t>por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dominio</a:t>
            </a:r>
            <a:r>
              <a:rPr lang="en-US" sz="2000" b="0" dirty="0" smtClean="0">
                <a:solidFill>
                  <a:srgbClr val="000000"/>
                </a:solidFill>
              </a:rPr>
              <a:t> de broadcast.</a:t>
            </a:r>
          </a:p>
          <a:p>
            <a:pPr marL="233363" indent="-233363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000000"/>
                </a:solidFill>
              </a:rPr>
              <a:t>Un root port </a:t>
            </a:r>
            <a:r>
              <a:rPr lang="en-US" sz="2000" b="0" dirty="0" err="1" smtClean="0">
                <a:solidFill>
                  <a:srgbClr val="000000"/>
                </a:solidFill>
              </a:rPr>
              <a:t>por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nonroot</a:t>
            </a:r>
            <a:r>
              <a:rPr lang="en-US" sz="2000" b="0" dirty="0" smtClean="0">
                <a:solidFill>
                  <a:srgbClr val="000000"/>
                </a:solidFill>
              </a:rPr>
              <a:t> bridge.</a:t>
            </a:r>
          </a:p>
          <a:p>
            <a:pPr marL="233363" indent="-233363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Un </a:t>
            </a:r>
            <a:r>
              <a:rPr lang="en-US" sz="2000" dirty="0" err="1" smtClean="0">
                <a:solidFill>
                  <a:srgbClr val="000000"/>
                </a:solidFill>
              </a:rPr>
              <a:t>puerto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designado</a:t>
            </a:r>
            <a:r>
              <a:rPr lang="en-US" sz="2000" dirty="0" smtClean="0">
                <a:solidFill>
                  <a:srgbClr val="000000"/>
                </a:solidFill>
              </a:rPr>
              <a:t> (designate) </a:t>
            </a:r>
            <a:r>
              <a:rPr lang="en-US" sz="2000" dirty="0" err="1" smtClean="0">
                <a:solidFill>
                  <a:srgbClr val="000000"/>
                </a:solidFill>
              </a:rPr>
              <a:t>por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segmento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marL="233363" indent="-233363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err="1" smtClean="0">
                <a:solidFill>
                  <a:srgbClr val="000000"/>
                </a:solidFill>
              </a:rPr>
              <a:t>Puertos</a:t>
            </a:r>
            <a:r>
              <a:rPr lang="en-US" sz="2000" b="0" dirty="0" smtClean="0">
                <a:solidFill>
                  <a:srgbClr val="000000"/>
                </a:solidFill>
              </a:rPr>
              <a:t> no </a:t>
            </a:r>
            <a:r>
              <a:rPr lang="en-US" sz="2000" b="0" dirty="0" err="1" smtClean="0">
                <a:solidFill>
                  <a:srgbClr val="000000"/>
                </a:solidFill>
              </a:rPr>
              <a:t>designado</a:t>
            </a:r>
            <a:r>
              <a:rPr lang="en-US" sz="2000" b="0" dirty="0" smtClean="0">
                <a:solidFill>
                  <a:srgbClr val="000000"/>
                </a:solidFill>
              </a:rPr>
              <a:t> (</a:t>
            </a:r>
            <a:r>
              <a:rPr lang="en-US" sz="2000" b="0" dirty="0" err="1" smtClean="0">
                <a:solidFill>
                  <a:srgbClr val="000000"/>
                </a:solidFill>
              </a:rPr>
              <a:t>Nondesignate</a:t>
            </a:r>
            <a:r>
              <a:rPr lang="en-US" sz="2000" b="0" dirty="0" smtClean="0">
                <a:solidFill>
                  <a:srgbClr val="000000"/>
                </a:solidFill>
              </a:rPr>
              <a:t>) no son </a:t>
            </a:r>
            <a:r>
              <a:rPr lang="en-US" sz="2000" b="0" dirty="0" err="1" smtClean="0">
                <a:solidFill>
                  <a:srgbClr val="000000"/>
                </a:solidFill>
              </a:rPr>
              <a:t>usados</a:t>
            </a:r>
            <a:r>
              <a:rPr lang="en-US" sz="2000" b="0" dirty="0" smtClean="0">
                <a:solidFill>
                  <a:srgbClr val="000000"/>
                </a:solidFill>
              </a:rPr>
              <a:t>.</a:t>
            </a:r>
            <a:endParaRPr lang="en-US" sz="2000" b="0" dirty="0">
              <a:solidFill>
                <a:srgbClr val="000000"/>
              </a:solidFill>
            </a:endParaRPr>
          </a:p>
        </p:txBody>
      </p:sp>
      <p:pic>
        <p:nvPicPr>
          <p:cNvPr id="3" name="Picture 18" descr="327P_1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275" y="3392488"/>
            <a:ext cx="6773863" cy="298926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58751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Operación del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885950" y="4508500"/>
            <a:ext cx="5370513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28600" indent="-228600">
              <a:lnSpc>
                <a:spcPct val="95000"/>
              </a:lnSpc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BPDU (default = sent every 2 seconds)</a:t>
            </a:r>
          </a:p>
          <a:p>
            <a:pPr marL="228600" indent="-228600">
              <a:lnSpc>
                <a:spcPct val="95000"/>
              </a:lnSpc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Root bridge = bridge with the lowest bridge ID</a:t>
            </a:r>
          </a:p>
          <a:p>
            <a:pPr marL="228600" indent="-228600">
              <a:lnSpc>
                <a:spcPct val="95000"/>
              </a:lnSpc>
              <a:spcAft>
                <a:spcPct val="10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Bridge ID =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3487738" y="5534025"/>
            <a:ext cx="914400" cy="6064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814388"/>
            <a:r>
              <a:rPr lang="en-US" sz="1800" b="0"/>
              <a:t>Bridge</a:t>
            </a:r>
          </a:p>
          <a:p>
            <a:pPr algn="ctr" defTabSz="814388"/>
            <a:r>
              <a:rPr lang="en-US" sz="1800" b="0"/>
              <a:t>Priority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4459288" y="5534025"/>
            <a:ext cx="1041400" cy="6064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814388"/>
            <a:r>
              <a:rPr lang="en-US" sz="1800" b="0"/>
              <a:t>MAC</a:t>
            </a:r>
          </a:p>
          <a:p>
            <a:pPr algn="ctr" defTabSz="814388"/>
            <a:r>
              <a:rPr lang="en-US" sz="1800" b="0"/>
              <a:t>Address</a:t>
            </a:r>
          </a:p>
        </p:txBody>
      </p:sp>
      <p:pic>
        <p:nvPicPr>
          <p:cNvPr id="5" name="Picture 13" descr="327P_1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075" y="1697038"/>
            <a:ext cx="8199438" cy="2606675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85720" y="500042"/>
            <a:ext cx="6166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Selección del STP </a:t>
            </a:r>
            <a:r>
              <a:rPr lang="es-PE" sz="3200" b="1" dirty="0" err="1" smtClean="0">
                <a:solidFill>
                  <a:srgbClr val="00B0F0"/>
                </a:solidFill>
              </a:rPr>
              <a:t>Root</a:t>
            </a:r>
            <a:r>
              <a:rPr lang="es-PE" sz="3200" b="1" dirty="0" smtClean="0">
                <a:solidFill>
                  <a:srgbClr val="00B0F0"/>
                </a:solidFill>
              </a:rPr>
              <a:t> Bridge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2000" y="1571625"/>
            <a:ext cx="7561685" cy="298480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4000"/>
              </a:lnSpc>
              <a:spcAft>
                <a:spcPts val="650"/>
              </a:spcAft>
              <a:buClr>
                <a:schemeClr val="accent1"/>
              </a:buClr>
            </a:pPr>
            <a:r>
              <a:rPr lang="en-US" sz="2000" b="0" dirty="0" smtClean="0"/>
              <a:t>Spanning Tree cambia </a:t>
            </a:r>
            <a:r>
              <a:rPr lang="en-US" sz="2000" b="0" dirty="0" err="1" smtClean="0"/>
              <a:t>cada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puerto</a:t>
            </a:r>
            <a:r>
              <a:rPr lang="en-US" sz="2000" b="0" dirty="0" smtClean="0"/>
              <a:t> a </a:t>
            </a:r>
            <a:r>
              <a:rPr lang="en-US" sz="2000" b="0" dirty="0" err="1" smtClean="0"/>
              <a:t>través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diferentes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estados</a:t>
            </a:r>
            <a:r>
              <a:rPr lang="en-US" sz="2000" b="0" dirty="0" smtClean="0"/>
              <a:t>:</a:t>
            </a:r>
            <a:endParaRPr lang="en-US" sz="2000" b="0" dirty="0"/>
          </a:p>
        </p:txBody>
      </p:sp>
      <p:pic>
        <p:nvPicPr>
          <p:cNvPr id="3" name="Picture 7" descr="327P_1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4713" y="2311400"/>
            <a:ext cx="7394575" cy="38687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5375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Estado de los puertos STP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382713" y="5851525"/>
            <a:ext cx="7500451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33363" indent="-233363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0" dirty="0" err="1"/>
              <a:t>PortFast</a:t>
            </a:r>
            <a:r>
              <a:rPr lang="en-US" sz="2000" b="0" dirty="0"/>
              <a:t> </a:t>
            </a:r>
            <a:r>
              <a:rPr lang="en-US" sz="2000" b="0" dirty="0" err="1" smtClean="0"/>
              <a:t>es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configurado</a:t>
            </a:r>
            <a:r>
              <a:rPr lang="en-US" sz="2000" b="0" dirty="0" smtClean="0"/>
              <a:t> en </a:t>
            </a:r>
            <a:r>
              <a:rPr lang="en-US" sz="2000" b="0" dirty="0" err="1" smtClean="0"/>
              <a:t>puertos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acceso</a:t>
            </a:r>
            <a:r>
              <a:rPr lang="en-US" sz="2000" b="0" dirty="0" smtClean="0"/>
              <a:t>, no </a:t>
            </a:r>
            <a:r>
              <a:rPr lang="en-US" sz="2000" b="0" dirty="0" err="1" smtClean="0"/>
              <a:t>puertos</a:t>
            </a:r>
            <a:r>
              <a:rPr lang="en-US" sz="2000" b="0" dirty="0" smtClean="0"/>
              <a:t> trunk.</a:t>
            </a:r>
            <a:endParaRPr lang="en-US" sz="2000" b="0" dirty="0"/>
          </a:p>
        </p:txBody>
      </p:sp>
      <p:pic>
        <p:nvPicPr>
          <p:cNvPr id="3" name="Picture 7" descr="327P_6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2838" y="1901825"/>
            <a:ext cx="6919912" cy="3384550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4556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Describiendo </a:t>
            </a:r>
            <a:r>
              <a:rPr lang="es-PE" sz="3200" b="1" dirty="0" err="1" smtClean="0">
                <a:solidFill>
                  <a:srgbClr val="00B0F0"/>
                </a:solidFill>
              </a:rPr>
              <a:t>PortFast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785786" y="2143116"/>
            <a:ext cx="7586662" cy="3952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 dirty="0">
                <a:latin typeface="Courier New" pitchFamily="49" charset="0"/>
              </a:rPr>
              <a:t>spanning-tree </a:t>
            </a:r>
            <a:r>
              <a:rPr lang="en-US" sz="1800" dirty="0" err="1">
                <a:latin typeface="Courier New" pitchFamily="49" charset="0"/>
              </a:rPr>
              <a:t>portfast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GB" sz="1800" dirty="0">
              <a:latin typeface="Courier New" pitchFamily="49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85786" y="1847841"/>
            <a:ext cx="2322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 dirty="0" err="1">
                <a:latin typeface="Courier New" pitchFamily="49" charset="0"/>
              </a:rPr>
              <a:t>SwitchX</a:t>
            </a:r>
            <a:r>
              <a:rPr lang="en-GB" sz="1600" dirty="0">
                <a:latin typeface="Courier New" pitchFamily="49" charset="0"/>
              </a:rPr>
              <a:t>(</a:t>
            </a:r>
            <a:r>
              <a:rPr lang="en-GB" sz="1600" dirty="0" err="1">
                <a:latin typeface="Courier New" pitchFamily="49" charset="0"/>
              </a:rPr>
              <a:t>config</a:t>
            </a:r>
            <a:r>
              <a:rPr lang="en-GB" sz="1600" dirty="0">
                <a:latin typeface="Courier New" pitchFamily="49" charset="0"/>
              </a:rPr>
              <a:t>-if)#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85786" y="2581266"/>
            <a:ext cx="4485202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/>
              <a:t>Configures </a:t>
            </a:r>
            <a:r>
              <a:rPr lang="en-US" sz="2000" b="0" dirty="0" err="1"/>
              <a:t>PortFast</a:t>
            </a:r>
            <a:r>
              <a:rPr lang="en-US" sz="2000" b="0" dirty="0"/>
              <a:t> </a:t>
            </a:r>
            <a:r>
              <a:rPr lang="en-US" sz="2000" b="0" dirty="0" smtClean="0"/>
              <a:t> en </a:t>
            </a:r>
            <a:r>
              <a:rPr lang="en-US" sz="2000" b="0" dirty="0" err="1" smtClean="0"/>
              <a:t>una</a:t>
            </a:r>
            <a:r>
              <a:rPr lang="en-US" sz="2000" b="0" dirty="0" smtClean="0"/>
              <a:t> interface</a:t>
            </a:r>
            <a:endParaRPr lang="en-US" sz="2000" b="0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79463" y="3995738"/>
            <a:ext cx="7586662" cy="3952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>
                <a:latin typeface="Courier New" pitchFamily="49" charset="0"/>
              </a:rPr>
              <a:t>spanning-tree portfast default	</a:t>
            </a:r>
            <a:endParaRPr lang="en-GB" sz="1800">
              <a:latin typeface="Courier New" pitchFamily="49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79463" y="3700463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SwitchX(config)#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9463" y="4433888"/>
            <a:ext cx="7578751" cy="615553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err="1" smtClean="0"/>
              <a:t>Habilita</a:t>
            </a:r>
            <a:r>
              <a:rPr lang="en-US" sz="2000" b="0" dirty="0" smtClean="0"/>
              <a:t> </a:t>
            </a:r>
            <a:r>
              <a:rPr lang="en-US" sz="2000" b="0" dirty="0" err="1"/>
              <a:t>PortFast</a:t>
            </a:r>
            <a:r>
              <a:rPr lang="en-US" sz="2000" b="0" dirty="0"/>
              <a:t> </a:t>
            </a:r>
            <a:r>
              <a:rPr lang="en-US" sz="2000" b="0" dirty="0" smtClean="0"/>
              <a:t>en </a:t>
            </a:r>
            <a:r>
              <a:rPr lang="en-US" sz="2000" b="0" dirty="0" err="1" smtClean="0"/>
              <a:t>todas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las</a:t>
            </a:r>
            <a:r>
              <a:rPr lang="en-US" sz="2000" b="0" dirty="0" smtClean="0"/>
              <a:t> interfaces </a:t>
            </a:r>
            <a:r>
              <a:rPr lang="en-US" sz="2000" b="0" dirty="0" err="1" smtClean="0"/>
              <a:t>menos</a:t>
            </a:r>
            <a:r>
              <a:rPr lang="en-US" sz="2000" b="0" dirty="0" smtClean="0"/>
              <a:t> en los </a:t>
            </a:r>
            <a:r>
              <a:rPr lang="en-US" sz="2000" b="0" dirty="0" err="1" smtClean="0"/>
              <a:t>puertos</a:t>
            </a:r>
            <a:r>
              <a:rPr lang="en-US" sz="2000" b="0" dirty="0" smtClean="0"/>
              <a:t> trunk</a:t>
            </a:r>
            <a:endParaRPr lang="en-US" sz="2000" b="0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79463" y="5395913"/>
            <a:ext cx="7586662" cy="39528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 dirty="0">
                <a:latin typeface="Courier New" pitchFamily="49" charset="0"/>
              </a:rPr>
              <a:t>show running-</a:t>
            </a:r>
            <a:r>
              <a:rPr lang="en-US" sz="1800" dirty="0" err="1">
                <a:latin typeface="Courier New" pitchFamily="49" charset="0"/>
              </a:rPr>
              <a:t>config</a:t>
            </a:r>
            <a:r>
              <a:rPr lang="en-US" sz="1800" dirty="0">
                <a:latin typeface="Courier New" pitchFamily="49" charset="0"/>
              </a:rPr>
              <a:t> interface </a:t>
            </a:r>
            <a:r>
              <a:rPr lang="en-US" sz="1800" i="1" dirty="0" err="1">
                <a:latin typeface="Courier New" pitchFamily="49" charset="0"/>
              </a:rPr>
              <a:t>interface</a:t>
            </a:r>
            <a:r>
              <a:rPr lang="en-US" sz="1800" dirty="0">
                <a:latin typeface="Courier New" pitchFamily="49" charset="0"/>
              </a:rPr>
              <a:t>	</a:t>
            </a:r>
            <a:endParaRPr lang="en-GB" sz="1800" dirty="0">
              <a:latin typeface="Courier New" pitchFamily="49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79463" y="5100638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SwitchX#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89008" y="5832475"/>
            <a:ext cx="6595011" cy="30777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err="1" smtClean="0"/>
              <a:t>Verifica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que</a:t>
            </a:r>
            <a:r>
              <a:rPr lang="en-US" sz="2000" b="0" dirty="0" smtClean="0"/>
              <a:t> </a:t>
            </a:r>
            <a:r>
              <a:rPr lang="en-US" sz="2000" dirty="0" err="1" smtClean="0"/>
              <a:t>PortFast</a:t>
            </a:r>
            <a:r>
              <a:rPr lang="en-US" sz="2000" dirty="0" smtClean="0"/>
              <a:t> ha </a:t>
            </a:r>
            <a:r>
              <a:rPr lang="en-US" sz="2000" dirty="0" err="1" smtClean="0"/>
              <a:t>sido</a:t>
            </a:r>
            <a:r>
              <a:rPr lang="en-US" sz="2000" dirty="0" smtClean="0"/>
              <a:t> </a:t>
            </a:r>
            <a:r>
              <a:rPr lang="en-US" sz="2000" dirty="0" err="1" smtClean="0"/>
              <a:t>configurado</a:t>
            </a:r>
            <a:r>
              <a:rPr lang="en-US" sz="2000" dirty="0" smtClean="0"/>
              <a:t> en la interface</a:t>
            </a:r>
            <a:endParaRPr lang="en-US" sz="2000" b="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381500" y="3032125"/>
            <a:ext cx="38100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0"/>
              <a:t>OR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85720" y="50004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Configurando y Verificando </a:t>
            </a:r>
            <a:r>
              <a:rPr lang="es-PE" sz="3200" b="1" dirty="0" err="1" smtClean="0">
                <a:solidFill>
                  <a:srgbClr val="00B0F0"/>
                </a:solidFill>
              </a:rPr>
              <a:t>PortFast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327P_5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8070850" cy="3875087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Ejemplo de operación del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68"/>
          <p:cNvGraphicFramePr>
            <a:graphicFrameLocks noGrp="1"/>
          </p:cNvGraphicFramePr>
          <p:nvPr/>
        </p:nvGraphicFramePr>
        <p:xfrm>
          <a:off x="909638" y="2378075"/>
          <a:ext cx="7315200" cy="2222373"/>
        </p:xfrm>
        <a:graphic>
          <a:graphicData uri="http://schemas.openxmlformats.org/drawingml/2006/table">
            <a:tbl>
              <a:tblPr/>
              <a:tblGrid>
                <a:gridCol w="1903412"/>
                <a:gridCol w="2668588"/>
                <a:gridCol w="27432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Link Speed</a:t>
                      </a:r>
                    </a:p>
                  </a:txBody>
                  <a:tcPr marL="82296" marR="82296" marT="36576" marB="36576" anchor="ctr" anchorCtr="1"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Cost (Revised IEEE Specification)</a:t>
                      </a:r>
                    </a:p>
                  </a:txBody>
                  <a:tcPr marL="82296" marR="82296" marT="36576" marB="36576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Cost (Previous IEEE Specification)</a:t>
                      </a:r>
                    </a:p>
                  </a:txBody>
                  <a:tcPr marL="54864" marR="54864" marT="36576" marB="36576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Gb/s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 Gb/s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 Mb/s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Mb/s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Path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Cost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327P_5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8053388" cy="4014788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err="1" smtClean="0">
                <a:solidFill>
                  <a:srgbClr val="00B0F0"/>
                </a:solidFill>
              </a:rPr>
              <a:t>Recálculo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27P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7477125" cy="3382963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Per VLAN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r>
              <a:rPr lang="es-PE" sz="3200" b="1" dirty="0" smtClean="0">
                <a:solidFill>
                  <a:srgbClr val="00B0F0"/>
                </a:solidFill>
              </a:rPr>
              <a:t> Plus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7"/>
          <p:cNvGraphicFramePr>
            <a:graphicFrameLocks noGrp="1"/>
          </p:cNvGraphicFramePr>
          <p:nvPr/>
        </p:nvGraphicFramePr>
        <p:xfrm>
          <a:off x="357158" y="1428736"/>
          <a:ext cx="4724400" cy="3565464"/>
        </p:xfrm>
        <a:graphic>
          <a:graphicData uri="http://schemas.openxmlformats.org/drawingml/2006/table">
            <a:tbl>
              <a:tblPr/>
              <a:tblGrid>
                <a:gridCol w="1752600"/>
                <a:gridCol w="2971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marL="82124" marR="82124" marT="41061" marB="41061" anchor="ctr" horzOverflow="overflow">
                    <a:lnL cap="flat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Use</a:t>
                      </a:r>
                    </a:p>
                  </a:txBody>
                  <a:tcPr marL="82124" marR="82124" marT="41061" marB="41061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Fast Ethernet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Conecta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dispositivos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End-User a switches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acceso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Gigabit Ethernet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Conecta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switch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acceso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switchs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distribución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y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también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conecta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servidores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switches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10-Gigabit Ethernet</a:t>
                      </a: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Proporciona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alta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velocidad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conexiones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switch-a-switch, Backbones</a:t>
                      </a: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EtherChannel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cap="flat">
                      <a:noFill/>
                    </a:lnL>
                    <a:lnR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4388" rtl="0" eaLnBrk="0" fontAlgn="base" latinLnBrk="0" hangingPunct="0">
                        <a:lnSpc>
                          <a:spcPct val="95000"/>
                        </a:lnSpc>
                        <a:spcBef>
                          <a:spcPct val="3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Proporciona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Alta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velocidad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switch-a-switch, backbones con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redundancia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</a:tr>
            </a:tbl>
          </a:graphicData>
        </a:graphic>
      </p:graphicFrame>
      <p:pic>
        <p:nvPicPr>
          <p:cNvPr id="3" name="Picture 75" descr="327P_0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660900" cy="474505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5933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Tecnologías de Interconexión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327P_1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9788" y="1817688"/>
            <a:ext cx="5073650" cy="3532187"/>
          </a:xfrm>
          <a:prstGeom prst="rect">
            <a:avLst/>
          </a:prstGeom>
          <a:noFill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44550" y="2273300"/>
            <a:ext cx="2425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b="0"/>
              <a:t>Bridge ID without the </a:t>
            </a:r>
            <a:br>
              <a:rPr lang="en-US" sz="2000" b="0"/>
            </a:br>
            <a:r>
              <a:rPr lang="en-US" sz="2000" b="0"/>
              <a:t>extended system ID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44550" y="4064000"/>
            <a:ext cx="2243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000" b="0"/>
              <a:t>Extended bridge ID </a:t>
            </a:r>
            <a:br>
              <a:rPr lang="en-US" sz="2000" b="0"/>
            </a:br>
            <a:r>
              <a:rPr lang="en-US" sz="2000" b="0"/>
              <a:t>with system ID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44550" y="5594350"/>
            <a:ext cx="2122488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814388">
              <a:lnSpc>
                <a:spcPct val="100000"/>
              </a:lnSpc>
              <a:spcBef>
                <a:spcPct val="50000"/>
              </a:spcBef>
            </a:pPr>
            <a:r>
              <a:rPr lang="en-US" sz="2000" b="0"/>
              <a:t>System ID = VLAN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PVST+ Extended Bridge ID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327P_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691312" cy="416242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Rapid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Protocol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1643050"/>
            <a:ext cx="7940675" cy="4505345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Cisco Catalyst switches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soportan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tipos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STPs: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PVST+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PVRST+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MSTP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El default STP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los switches Cisco Catalyst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PVST+ 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instancia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STP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separada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cada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VLAN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 root bridge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todas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VLANs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B0F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load sharing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Balanceo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Carga</a:t>
            </a:r>
            <a:r>
              <a:rPr lang="en-US" sz="2400" kern="0" dirty="0" smtClean="0">
                <a:latin typeface="+mn-lt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50004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Configuración Default </a:t>
            </a:r>
            <a:r>
              <a:rPr lang="es-PE" sz="3200" b="1" dirty="0" err="1" smtClean="0">
                <a:solidFill>
                  <a:srgbClr val="00B0F0"/>
                </a:solidFill>
              </a:rPr>
              <a:t>Spanning-Tree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Protocol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55638" y="1781175"/>
            <a:ext cx="7940675" cy="2486025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Habilitar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PVRST+.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switch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 el root bridge.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switch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ser el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secundary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root bridge.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Verificar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en-US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configuración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Guía para configurar PVRST+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85786" y="1947850"/>
            <a:ext cx="7586663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>
                <a:latin typeface="Courier New" pitchFamily="49" charset="0"/>
              </a:rPr>
              <a:t>spanning-tree mode rapid-pvst	</a:t>
            </a:r>
            <a:endParaRPr lang="en-GB" sz="1800">
              <a:latin typeface="Courier New" pitchFamily="49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5786" y="1643050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SwitchX(config)#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85786" y="2346313"/>
            <a:ext cx="252095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Configures PVRST+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85786" y="3267063"/>
            <a:ext cx="7586663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>
                <a:latin typeface="Courier New" pitchFamily="49" charset="0"/>
              </a:rPr>
              <a:t>show spanning-tree vlan </a:t>
            </a:r>
            <a:r>
              <a:rPr lang="en-US" sz="1800" i="1">
                <a:latin typeface="Courier New" pitchFamily="49" charset="0"/>
              </a:rPr>
              <a:t>vlan# </a:t>
            </a:r>
            <a:r>
              <a:rPr lang="en-US" sz="1800">
                <a:latin typeface="Courier New" pitchFamily="49" charset="0"/>
              </a:rPr>
              <a:t>[detail]	</a:t>
            </a:r>
            <a:endParaRPr lang="en-GB" sz="1800">
              <a:latin typeface="Courier New" pitchFamily="49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85786" y="2978138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SwitchX#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85786" y="3665525"/>
            <a:ext cx="4641850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Verifies the spanning-tree configuration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85786" y="4598975"/>
            <a:ext cx="7586663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tabLst>
                <a:tab pos="7654925" algn="r"/>
              </a:tabLst>
            </a:pPr>
            <a:r>
              <a:rPr lang="en-US" sz="1800">
                <a:latin typeface="Courier New" pitchFamily="49" charset="0"/>
              </a:rPr>
              <a:t>debug spanning-tree pvst+	</a:t>
            </a:r>
            <a:endParaRPr lang="en-GB" sz="1800">
              <a:latin typeface="Courier New" pitchFamily="49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785786" y="4317988"/>
            <a:ext cx="977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SwitchX#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85786" y="4999025"/>
            <a:ext cx="4764088" cy="30480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/>
              <a:t>Displays PVST+ event debug messages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85720" y="50004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Comandos para implementar PVRST+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71604" y="5357826"/>
            <a:ext cx="4697412" cy="2746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marL="233363" indent="-233363" defTabSz="814388">
              <a:buClr>
                <a:schemeClr val="accent1"/>
              </a:buClr>
            </a:pPr>
            <a:r>
              <a:rPr lang="en-US" sz="2000" b="0" dirty="0"/>
              <a:t>The spanning-tree mode is set to PVRST.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714480" y="2643182"/>
            <a:ext cx="2590800" cy="182562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endParaRPr lang="es-PE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714480" y="3071810"/>
            <a:ext cx="5891212" cy="182563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endParaRPr lang="es-PE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286248" y="4286256"/>
            <a:ext cx="855663" cy="620712"/>
          </a:xfrm>
          <a:prstGeom prst="rect">
            <a:avLst/>
          </a:prstGeom>
          <a:solidFill>
            <a:srgbClr val="F0C56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3025" tIns="36512" rIns="73025" bIns="36512" anchor="ctr"/>
          <a:lstStyle/>
          <a:p>
            <a:endParaRPr lang="es-P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43042" y="1500174"/>
            <a:ext cx="6072230" cy="353943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814388"/>
            <a:r>
              <a:rPr lang="en-US" sz="1400" dirty="0" err="1">
                <a:latin typeface="Courier New" pitchFamily="49" charset="0"/>
              </a:rPr>
              <a:t>SwitchX</a:t>
            </a:r>
            <a:r>
              <a:rPr lang="en-US" sz="1400" dirty="0">
                <a:latin typeface="Courier New" pitchFamily="49" charset="0"/>
              </a:rPr>
              <a:t># 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show spanning-tree </a:t>
            </a:r>
            <a:r>
              <a:rPr lang="en-US" sz="1400" dirty="0" err="1">
                <a:solidFill>
                  <a:schemeClr val="accent2"/>
                </a:solidFill>
                <a:latin typeface="Courier New" pitchFamily="49" charset="0"/>
              </a:rPr>
              <a:t>vlan</a:t>
            </a:r>
            <a:r>
              <a:rPr lang="en-US" sz="1400" dirty="0">
                <a:solidFill>
                  <a:schemeClr val="accent2"/>
                </a:solidFill>
                <a:latin typeface="Courier New" pitchFamily="49" charset="0"/>
              </a:rPr>
              <a:t> 30</a:t>
            </a:r>
            <a:r>
              <a:rPr lang="en-US" sz="1400" dirty="0">
                <a:latin typeface="Courier New" pitchFamily="49" charset="0"/>
              </a:rPr>
              <a:t> 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VLAN0030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Spanning tree enabled protocol </a:t>
            </a:r>
            <a:r>
              <a:rPr lang="en-US" sz="1400" dirty="0" err="1">
                <a:latin typeface="Courier New" pitchFamily="49" charset="0"/>
              </a:rPr>
              <a:t>rstp</a:t>
            </a:r>
            <a:endParaRPr lang="en-US" sz="1400" dirty="0">
              <a:latin typeface="Courier New" pitchFamily="49" charset="0"/>
            </a:endParaRPr>
          </a:p>
          <a:p>
            <a:pPr defTabSz="814388"/>
            <a:r>
              <a:rPr lang="en-US" sz="1400" dirty="0">
                <a:latin typeface="Courier New" pitchFamily="49" charset="0"/>
              </a:rPr>
              <a:t>Root ID Priority 24606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Address 00d0.047b.2800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This bridge is the root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Hello Time 2 sec Max Age 20 sec Forward Delay 15 sec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Bridge ID Priority 24606 (priority 24576 sys-id-ext 30) 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Address 00d0.047b.2800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Hello Time 2 sec Max Age 20 sec Forward Delay 15 sec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Aging Time 300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Interface Role Sts Cost </a:t>
            </a:r>
            <a:r>
              <a:rPr lang="en-US" sz="1400" dirty="0" err="1">
                <a:latin typeface="Courier New" pitchFamily="49" charset="0"/>
              </a:rPr>
              <a:t>Prio.Nbr</a:t>
            </a:r>
            <a:r>
              <a:rPr lang="en-US" sz="1400" dirty="0">
                <a:latin typeface="Courier New" pitchFamily="49" charset="0"/>
              </a:rPr>
              <a:t>  Type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-------- ----- --- ---  --------  ----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Gi1/1     </a:t>
            </a:r>
            <a:r>
              <a:rPr lang="en-US" sz="1400" dirty="0" err="1">
                <a:latin typeface="Courier New" pitchFamily="49" charset="0"/>
              </a:rPr>
              <a:t>Desg</a:t>
            </a:r>
            <a:r>
              <a:rPr lang="en-US" sz="1400" dirty="0">
                <a:latin typeface="Courier New" pitchFamily="49" charset="0"/>
              </a:rPr>
              <a:t> FWD  4    128.1     P2p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Gi1/2     </a:t>
            </a:r>
            <a:r>
              <a:rPr lang="en-US" sz="1400" dirty="0" err="1">
                <a:latin typeface="Courier New" pitchFamily="49" charset="0"/>
              </a:rPr>
              <a:t>Desg</a:t>
            </a:r>
            <a:r>
              <a:rPr lang="en-US" sz="1400" dirty="0">
                <a:latin typeface="Courier New" pitchFamily="49" charset="0"/>
              </a:rPr>
              <a:t> FWD  4    128.2     P2p</a:t>
            </a:r>
          </a:p>
          <a:p>
            <a:pPr defTabSz="814388"/>
            <a:r>
              <a:rPr lang="en-US" sz="1400" dirty="0">
                <a:latin typeface="Courier New" pitchFamily="49" charset="0"/>
              </a:rPr>
              <a:t>Gi5/1     </a:t>
            </a:r>
            <a:r>
              <a:rPr lang="en-US" sz="1400" dirty="0" err="1">
                <a:latin typeface="Courier New" pitchFamily="49" charset="0"/>
              </a:rPr>
              <a:t>Desg</a:t>
            </a:r>
            <a:r>
              <a:rPr lang="en-US" sz="1400" dirty="0">
                <a:latin typeface="Courier New" pitchFamily="49" charset="0"/>
              </a:rPr>
              <a:t> FWD  4    128.257   P2p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85720" y="500042"/>
            <a:ext cx="6572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Verificación PVRST+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9" descr="327P_1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" y="2047875"/>
            <a:ext cx="7916862" cy="38227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6572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Configurando el </a:t>
            </a:r>
            <a:r>
              <a:rPr lang="es-PE" sz="3200" b="1" dirty="0" err="1" smtClean="0">
                <a:solidFill>
                  <a:srgbClr val="00B0F0"/>
                </a:solidFill>
              </a:rPr>
              <a:t>Root</a:t>
            </a:r>
            <a:r>
              <a:rPr lang="es-PE" sz="3200" b="1" dirty="0" smtClean="0">
                <a:solidFill>
                  <a:srgbClr val="00B0F0"/>
                </a:solidFill>
              </a:rPr>
              <a:t> y </a:t>
            </a:r>
            <a:r>
              <a:rPr lang="es-PE" sz="3200" b="1" dirty="0" err="1" smtClean="0">
                <a:solidFill>
                  <a:srgbClr val="00B0F0"/>
                </a:solidFill>
              </a:rPr>
              <a:t>Secundary</a:t>
            </a:r>
            <a:r>
              <a:rPr lang="es-PE" sz="3200" b="1" dirty="0" smtClean="0">
                <a:solidFill>
                  <a:srgbClr val="00B0F0"/>
                </a:solidFill>
              </a:rPr>
              <a:t> Bridges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357166"/>
            <a:ext cx="8145462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Configuring the Root and 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Secondary Bridges: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SwitchA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79463" y="1835150"/>
            <a:ext cx="7586662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800">
                <a:latin typeface="Courier New" pitchFamily="49" charset="0"/>
                <a:cs typeface="Times New Roman" pitchFamily="18" charset="0"/>
              </a:rPr>
              <a:t>spanning-tree vlan 1 root primary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79463" y="2239963"/>
            <a:ext cx="6835775" cy="3048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This command forces this switch to be the root for VLAN 1.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79463" y="3135313"/>
            <a:ext cx="7586662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800">
                <a:latin typeface="Courier New" pitchFamily="49" charset="0"/>
                <a:cs typeface="Times New Roman" pitchFamily="18" charset="0"/>
              </a:rPr>
              <a:t>spanning-tree vlan 2 root secondary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9463" y="3544888"/>
            <a:ext cx="7246937" cy="6096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This command configures this switch to be the secondary root </a:t>
            </a:r>
            <a:br>
              <a:rPr lang="en-US" sz="2000" b="0"/>
            </a:br>
            <a:r>
              <a:rPr lang="en-US" sz="2000" b="0"/>
              <a:t>for VLAN 2.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419600" y="4575175"/>
            <a:ext cx="381000" cy="27463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814388"/>
            <a:r>
              <a:rPr lang="en-GB" sz="2000" b="0"/>
              <a:t>OR</a:t>
            </a:r>
            <a:endParaRPr lang="en-US" sz="2000" b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79463" y="5516563"/>
            <a:ext cx="7586662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800">
                <a:latin typeface="Courier New" pitchFamily="49" charset="0"/>
                <a:cs typeface="Times New Roman" pitchFamily="18" charset="0"/>
              </a:rPr>
              <a:t>spanning-tree vlan # priority </a:t>
            </a:r>
            <a:r>
              <a:rPr lang="en-US" sz="1800" i="1">
                <a:latin typeface="Courier New" pitchFamily="49" charset="0"/>
                <a:cs typeface="Times New Roman" pitchFamily="18" charset="0"/>
              </a:rPr>
              <a:t>priority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9463" y="5915025"/>
            <a:ext cx="7896225" cy="3048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b="0"/>
              <a:t>This command statically configures the priority (increments of 4096).</a:t>
            </a:r>
            <a:endParaRPr lang="en-US" sz="2000" b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79463" y="1554163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SwitchA(config)#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79463" y="2846388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SwitchA(config)#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779463" y="5224463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SwitchA(config)#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04825" y="1895475"/>
            <a:ext cx="8135938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600">
                <a:latin typeface="Courier New" pitchFamily="49" charset="0"/>
                <a:cs typeface="Times New Roman" pitchFamily="18" charset="0"/>
              </a:rPr>
              <a:t>spanning-tree vlan 2 root primary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04825" y="2300288"/>
            <a:ext cx="6792913" cy="3048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This command forces the switch to be the root for VLAN 2.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4825" y="3275013"/>
            <a:ext cx="8135938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600">
                <a:latin typeface="Courier New" pitchFamily="49" charset="0"/>
                <a:cs typeface="Times New Roman" pitchFamily="18" charset="0"/>
              </a:rPr>
              <a:t>spanning-tree vlan 1 root secondary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04825" y="3673475"/>
            <a:ext cx="8150225" cy="3048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/>
              <a:t>This command configures the switch to be the secondary root VLAN 1.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419600" y="4529138"/>
            <a:ext cx="381000" cy="2746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814388"/>
            <a:r>
              <a:rPr lang="en-GB" sz="2000" b="0"/>
              <a:t>OR</a:t>
            </a:r>
            <a:endParaRPr lang="en-US" sz="2000" b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4825" y="5518150"/>
            <a:ext cx="8135938" cy="365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sz="1600">
                <a:latin typeface="Courier New" pitchFamily="49" charset="0"/>
                <a:cs typeface="Times New Roman" pitchFamily="18" charset="0"/>
              </a:rPr>
              <a:t>spanning-tree vlan # priority </a:t>
            </a:r>
            <a:r>
              <a:rPr lang="en-US" sz="1600" i="1">
                <a:latin typeface="Courier New" pitchFamily="49" charset="0"/>
                <a:cs typeface="Times New Roman" pitchFamily="18" charset="0"/>
              </a:rPr>
              <a:t>priority</a:t>
            </a:r>
            <a:endParaRPr lang="en-US" sz="1600">
              <a:latin typeface="Courier New" pitchFamily="49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4825" y="5919788"/>
            <a:ext cx="7896225" cy="304800"/>
          </a:xfrm>
          <a:prstGeom prst="rect">
            <a:avLst/>
          </a:prstGeom>
          <a:noFill/>
          <a:ln w="38100">
            <a:noFill/>
            <a:miter lim="800000"/>
            <a:headEnd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225425" indent="-225425">
              <a:lnSpc>
                <a:spcPct val="10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 b="0"/>
              <a:t>This command statically configures the priority (increments of 4096).</a:t>
            </a:r>
            <a:endParaRPr lang="en-US" sz="2000" b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04825" y="1598613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SwitchB(config)#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504825" y="2986088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SwitchB(config)#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04825" y="5229225"/>
            <a:ext cx="195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GB" sz="1600">
                <a:latin typeface="Courier New" pitchFamily="49" charset="0"/>
              </a:rPr>
              <a:t>SwitchB(config)#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57158" y="357166"/>
            <a:ext cx="8145462" cy="83820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Configuring the Root and </a:t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Secondary Bridges: Switch</a:t>
            </a:r>
            <a:r>
              <a:rPr lang="en-US" sz="3200" b="1" kern="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B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868" y="2571744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/>
              <a:t>Gracias</a:t>
            </a:r>
            <a:endParaRPr lang="es-P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327P_0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1600" y="1590675"/>
            <a:ext cx="4432300" cy="4676775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285720" y="500042"/>
            <a:ext cx="4099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Equipos y Cableado</a:t>
            </a:r>
            <a:endParaRPr lang="es-PE" sz="3200" b="1" dirty="0">
              <a:solidFill>
                <a:srgbClr val="00B0F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28596" y="1785926"/>
            <a:ext cx="5091121" cy="8771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</a:pPr>
            <a:r>
              <a:rPr lang="en-US" sz="2000" b="0" dirty="0" err="1" smtClean="0"/>
              <a:t>Cada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conexión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proporciona</a:t>
            </a:r>
            <a:r>
              <a:rPr lang="en-US" sz="2000" b="0" dirty="0" smtClean="0"/>
              <a:t> un </a:t>
            </a:r>
            <a:r>
              <a:rPr lang="en-US" sz="2000" b="0" dirty="0" err="1" smtClean="0"/>
              <a:t>adecuado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ancho</a:t>
            </a:r>
            <a:r>
              <a:rPr lang="en-US" sz="2000" b="0" dirty="0" smtClean="0"/>
              <a:t> de </a:t>
            </a:r>
            <a:r>
              <a:rPr lang="en-US" sz="2000" b="0" dirty="0" err="1" smtClean="0"/>
              <a:t>banda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para</a:t>
            </a:r>
            <a:r>
              <a:rPr lang="en-US" sz="2000" b="0" dirty="0" smtClean="0"/>
              <a:t> el total de </a:t>
            </a:r>
            <a:r>
              <a:rPr lang="en-US" sz="2000" b="0" dirty="0" err="1" smtClean="0"/>
              <a:t>tráfico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agregado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sobre</a:t>
            </a:r>
            <a:r>
              <a:rPr lang="en-US" sz="2000" b="0" dirty="0" smtClean="0"/>
              <a:t> el enlace.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327P_0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5350" y="1293813"/>
            <a:ext cx="3700463" cy="5176837"/>
          </a:xfrm>
          <a:prstGeom prst="rect">
            <a:avLst/>
          </a:prstGeom>
          <a:noFill/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655639" y="1781175"/>
            <a:ext cx="3559172" cy="2662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30188" indent="-230188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err="1" smtClean="0">
                <a:solidFill>
                  <a:srgbClr val="000000"/>
                </a:solidFill>
              </a:rPr>
              <a:t>Agregación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lógica</a:t>
            </a:r>
            <a:r>
              <a:rPr lang="en-US" sz="2000" b="0" dirty="0" smtClean="0">
                <a:solidFill>
                  <a:srgbClr val="000000"/>
                </a:solidFill>
              </a:rPr>
              <a:t> de enlaces </a:t>
            </a:r>
            <a:r>
              <a:rPr lang="en-US" sz="2000" b="0" dirty="0" err="1" smtClean="0">
                <a:solidFill>
                  <a:srgbClr val="000000"/>
                </a:solidFill>
              </a:rPr>
              <a:t>similares</a:t>
            </a:r>
            <a:r>
              <a:rPr lang="en-US" sz="2000" b="0" dirty="0" smtClean="0">
                <a:solidFill>
                  <a:srgbClr val="000000"/>
                </a:solidFill>
              </a:rPr>
              <a:t> entre switches</a:t>
            </a:r>
          </a:p>
          <a:p>
            <a:pPr marL="230188" indent="-230188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GB" sz="2000" b="0" dirty="0" err="1" smtClean="0">
                <a:solidFill>
                  <a:srgbClr val="000000"/>
                </a:solidFill>
              </a:rPr>
              <a:t>Balanceo</a:t>
            </a:r>
            <a:r>
              <a:rPr lang="en-GB" sz="2000" b="0" dirty="0" smtClean="0">
                <a:solidFill>
                  <a:srgbClr val="000000"/>
                </a:solidFill>
              </a:rPr>
              <a:t> de </a:t>
            </a:r>
            <a:r>
              <a:rPr lang="en-GB" sz="2000" b="0" dirty="0" err="1" smtClean="0">
                <a:solidFill>
                  <a:srgbClr val="000000"/>
                </a:solidFill>
              </a:rPr>
              <a:t>carga</a:t>
            </a:r>
            <a:r>
              <a:rPr lang="en-GB" sz="2000" b="0" dirty="0" smtClean="0">
                <a:solidFill>
                  <a:srgbClr val="000000"/>
                </a:solidFill>
              </a:rPr>
              <a:t> (load-shares) a </a:t>
            </a:r>
            <a:r>
              <a:rPr lang="en-GB" sz="2000" b="0" dirty="0" err="1" smtClean="0">
                <a:solidFill>
                  <a:srgbClr val="000000"/>
                </a:solidFill>
              </a:rPr>
              <a:t>través</a:t>
            </a:r>
            <a:r>
              <a:rPr lang="en-GB" sz="2000" b="0" dirty="0" smtClean="0">
                <a:solidFill>
                  <a:srgbClr val="000000"/>
                </a:solidFill>
              </a:rPr>
              <a:t> de los enlaces</a:t>
            </a:r>
          </a:p>
          <a:p>
            <a:pPr marL="230188" indent="-230188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000000"/>
                </a:solidFill>
              </a:rPr>
              <a:t>Es </a:t>
            </a:r>
            <a:r>
              <a:rPr lang="en-US" sz="2000" b="0" dirty="0" err="1" smtClean="0">
                <a:solidFill>
                  <a:srgbClr val="000000"/>
                </a:solidFill>
              </a:rPr>
              <a:t>visto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como</a:t>
            </a:r>
            <a:r>
              <a:rPr lang="en-US" sz="2000" b="0" dirty="0" smtClean="0">
                <a:solidFill>
                  <a:srgbClr val="000000"/>
                </a:solidFill>
              </a:rPr>
              <a:t> un solo </a:t>
            </a:r>
            <a:r>
              <a:rPr lang="en-US" sz="2000" b="0" dirty="0" err="1" smtClean="0">
                <a:solidFill>
                  <a:srgbClr val="000000"/>
                </a:solidFill>
              </a:rPr>
              <a:t>puerto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lógico</a:t>
            </a:r>
            <a:r>
              <a:rPr lang="en-US" sz="2000" b="0" dirty="0" smtClean="0">
                <a:solidFill>
                  <a:srgbClr val="000000"/>
                </a:solidFill>
              </a:rPr>
              <a:t> de STP</a:t>
            </a:r>
          </a:p>
          <a:p>
            <a:pPr marL="230188" indent="-230188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</a:rPr>
              <a:t>Redundancia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500042"/>
            <a:ext cx="5330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Ventajas del </a:t>
            </a:r>
            <a:r>
              <a:rPr lang="es-PE" sz="3200" b="1" dirty="0" err="1" smtClean="0">
                <a:solidFill>
                  <a:srgbClr val="00B0F0"/>
                </a:solidFill>
              </a:rPr>
              <a:t>EtherChannel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327P_08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428736"/>
            <a:ext cx="6645275" cy="3127375"/>
          </a:xfrm>
          <a:prstGeom prst="rect">
            <a:avLst/>
          </a:prstGeom>
          <a:noFill/>
        </p:spPr>
      </p:pic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214415" y="4929198"/>
            <a:ext cx="7215238" cy="9848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28600" indent="-228600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err="1" smtClean="0">
                <a:solidFill>
                  <a:srgbClr val="000000"/>
                </a:solidFill>
              </a:rPr>
              <a:t>Topología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redundante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elimina</a:t>
            </a:r>
            <a:r>
              <a:rPr lang="en-US" sz="2000" b="0" dirty="0" smtClean="0">
                <a:solidFill>
                  <a:srgbClr val="000000"/>
                </a:solidFill>
              </a:rPr>
              <a:t> un </a:t>
            </a:r>
            <a:r>
              <a:rPr lang="en-US" sz="2000" b="0" dirty="0" err="1" smtClean="0">
                <a:solidFill>
                  <a:srgbClr val="000000"/>
                </a:solidFill>
              </a:rPr>
              <a:t>único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punto</a:t>
            </a:r>
            <a:r>
              <a:rPr lang="en-US" sz="2000" b="0" dirty="0" smtClean="0">
                <a:solidFill>
                  <a:srgbClr val="000000"/>
                </a:solidFill>
              </a:rPr>
              <a:t> de </a:t>
            </a:r>
            <a:r>
              <a:rPr lang="en-US" sz="2000" b="0" dirty="0" err="1" smtClean="0">
                <a:solidFill>
                  <a:srgbClr val="000000"/>
                </a:solidFill>
              </a:rPr>
              <a:t>falla</a:t>
            </a:r>
            <a:r>
              <a:rPr lang="en-US" sz="2000" b="0" dirty="0" smtClean="0">
                <a:solidFill>
                  <a:srgbClr val="000000"/>
                </a:solidFill>
              </a:rPr>
              <a:t>.</a:t>
            </a:r>
            <a:endParaRPr lang="en-US" sz="2000" b="0" dirty="0">
              <a:solidFill>
                <a:srgbClr val="000000"/>
              </a:solidFill>
            </a:endParaRPr>
          </a:p>
          <a:p>
            <a:pPr marL="228600" indent="-228600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</a:pPr>
            <a:r>
              <a:rPr lang="en-US" sz="2000" b="0" dirty="0" err="1" smtClean="0">
                <a:solidFill>
                  <a:srgbClr val="000000"/>
                </a:solidFill>
              </a:rPr>
              <a:t>Topología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redundante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causa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r>
              <a:rPr lang="en-US" sz="2000" b="0" dirty="0" err="1" smtClean="0">
                <a:solidFill>
                  <a:srgbClr val="000000"/>
                </a:solidFill>
              </a:rPr>
              <a:t>tormentas</a:t>
            </a:r>
            <a:r>
              <a:rPr lang="en-US" sz="2000" b="0" dirty="0" smtClean="0">
                <a:solidFill>
                  <a:srgbClr val="000000"/>
                </a:solidFill>
              </a:rPr>
              <a:t> de broadcast, </a:t>
            </a:r>
            <a:r>
              <a:rPr lang="en-US" sz="2000" b="0" dirty="0" err="1" smtClean="0">
                <a:solidFill>
                  <a:srgbClr val="000000"/>
                </a:solidFill>
              </a:rPr>
              <a:t>copias</a:t>
            </a:r>
            <a:r>
              <a:rPr lang="en-US" sz="2000" b="0" dirty="0" smtClean="0">
                <a:solidFill>
                  <a:srgbClr val="000000"/>
                </a:solidFill>
              </a:rPr>
              <a:t> de </a:t>
            </a:r>
            <a:r>
              <a:rPr lang="en-US" sz="2000" b="0" dirty="0" err="1" smtClean="0">
                <a:solidFill>
                  <a:srgbClr val="000000"/>
                </a:solidFill>
              </a:rPr>
              <a:t>múltiples</a:t>
            </a:r>
            <a:r>
              <a:rPr lang="en-US" sz="2000" b="0" dirty="0" smtClean="0">
                <a:solidFill>
                  <a:srgbClr val="000000"/>
                </a:solidFill>
              </a:rPr>
              <a:t> frames y </a:t>
            </a:r>
            <a:r>
              <a:rPr lang="en-US" sz="2000" b="0" dirty="0" err="1" smtClean="0">
                <a:solidFill>
                  <a:srgbClr val="000000"/>
                </a:solidFill>
              </a:rPr>
              <a:t>tablas</a:t>
            </a:r>
            <a:r>
              <a:rPr lang="en-US" sz="2000" b="0" dirty="0" smtClean="0">
                <a:solidFill>
                  <a:srgbClr val="000000"/>
                </a:solidFill>
              </a:rPr>
              <a:t> de </a:t>
            </a:r>
            <a:r>
              <a:rPr lang="en-US" sz="2000" b="0" dirty="0" err="1" smtClean="0">
                <a:solidFill>
                  <a:srgbClr val="000000"/>
                </a:solidFill>
              </a:rPr>
              <a:t>direcciones</a:t>
            </a:r>
            <a:r>
              <a:rPr lang="en-US" sz="2000" b="0" dirty="0" smtClean="0">
                <a:solidFill>
                  <a:srgbClr val="000000"/>
                </a:solidFill>
              </a:rPr>
              <a:t> MAC </a:t>
            </a:r>
            <a:r>
              <a:rPr lang="en-US" sz="2000" b="0" dirty="0" err="1" smtClean="0">
                <a:solidFill>
                  <a:srgbClr val="000000"/>
                </a:solidFill>
              </a:rPr>
              <a:t>inestables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500042"/>
            <a:ext cx="4589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Topología Redundante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285984" y="4929198"/>
            <a:ext cx="564360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28600" indent="-228600" defTabSz="723900">
              <a:lnSpc>
                <a:spcPct val="95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smtClean="0"/>
              <a:t>La </a:t>
            </a:r>
            <a:r>
              <a:rPr lang="en-US" sz="2000" b="0" dirty="0" err="1" smtClean="0"/>
              <a:t>estación</a:t>
            </a:r>
            <a:r>
              <a:rPr lang="en-US" sz="2000" b="0" dirty="0" smtClean="0"/>
              <a:t> D </a:t>
            </a:r>
            <a:r>
              <a:rPr lang="en-US" sz="2000" b="0" dirty="0" err="1" smtClean="0"/>
              <a:t>envía</a:t>
            </a:r>
            <a:r>
              <a:rPr lang="en-US" sz="2000" b="0" dirty="0" smtClean="0"/>
              <a:t> frames de broadcast.</a:t>
            </a:r>
          </a:p>
          <a:p>
            <a:pPr marL="228600" indent="-228600" defTabSz="723900">
              <a:lnSpc>
                <a:spcPct val="95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 err="1" smtClean="0"/>
              <a:t>Todos</a:t>
            </a:r>
            <a:r>
              <a:rPr lang="en-US" sz="2000" dirty="0" smtClean="0"/>
              <a:t> los frames de broadcast son flooded a </a:t>
            </a:r>
            <a:r>
              <a:rPr lang="en-US" sz="2000" dirty="0" err="1" smtClean="0"/>
              <a:t>todos</a:t>
            </a:r>
            <a:r>
              <a:rPr lang="en-US" sz="2000" dirty="0" smtClean="0"/>
              <a:t> los </a:t>
            </a:r>
            <a:r>
              <a:rPr lang="en-US" sz="2000" dirty="0" err="1" smtClean="0"/>
              <a:t>puertos</a:t>
            </a:r>
            <a:r>
              <a:rPr lang="en-US" sz="2000" dirty="0" smtClean="0"/>
              <a:t> </a:t>
            </a:r>
            <a:r>
              <a:rPr lang="en-US" sz="2000" dirty="0" err="1" smtClean="0"/>
              <a:t>excepto</a:t>
            </a:r>
            <a:r>
              <a:rPr lang="en-US" sz="2000" dirty="0" smtClean="0"/>
              <a:t> al </a:t>
            </a:r>
            <a:r>
              <a:rPr lang="en-US" sz="2000" dirty="0" err="1" smtClean="0"/>
              <a:t>puerto</a:t>
            </a:r>
            <a:r>
              <a:rPr lang="en-US" sz="2000" dirty="0" smtClean="0"/>
              <a:t> de </a:t>
            </a:r>
            <a:r>
              <a:rPr lang="en-US" sz="2000" dirty="0" err="1" smtClean="0"/>
              <a:t>origen</a:t>
            </a:r>
            <a:endParaRPr lang="en-US" sz="2000" b="0" dirty="0"/>
          </a:p>
        </p:txBody>
      </p:sp>
      <p:pic>
        <p:nvPicPr>
          <p:cNvPr id="3" name="Picture 7" descr="327P_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736"/>
            <a:ext cx="6042025" cy="2932113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3760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err="1" smtClean="0">
                <a:solidFill>
                  <a:srgbClr val="00B0F0"/>
                </a:solidFill>
              </a:rPr>
              <a:t>Broadcast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Frames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327P_0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4725" y="1600200"/>
            <a:ext cx="7194550" cy="3346450"/>
          </a:xfrm>
          <a:prstGeom prst="rect">
            <a:avLst/>
          </a:prstGeom>
          <a:noFill/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2571736" y="5072074"/>
            <a:ext cx="5492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/>
              <a:t>Host X </a:t>
            </a:r>
            <a:r>
              <a:rPr lang="en-US" sz="2000" b="0" dirty="0" err="1" smtClean="0"/>
              <a:t>envía</a:t>
            </a:r>
            <a:r>
              <a:rPr lang="en-US" sz="2000" b="0" dirty="0" smtClean="0"/>
              <a:t> un broadcast. </a:t>
            </a:r>
            <a:endParaRPr lang="en-US" sz="2000" b="0" dirty="0"/>
          </a:p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smtClean="0"/>
              <a:t>Los switches </a:t>
            </a:r>
            <a:r>
              <a:rPr lang="en-US" sz="2000" b="0" dirty="0" err="1" smtClean="0"/>
              <a:t>continúan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propagando</a:t>
            </a:r>
            <a:r>
              <a:rPr lang="en-US" sz="2000" b="0" dirty="0" smtClean="0"/>
              <a:t> el </a:t>
            </a:r>
            <a:r>
              <a:rPr lang="en-US" sz="2000" b="0" dirty="0" err="1" smtClean="0"/>
              <a:t>tráfico</a:t>
            </a:r>
            <a:r>
              <a:rPr lang="en-US" sz="2000" b="0" dirty="0" smtClean="0"/>
              <a:t> de broadcast </a:t>
            </a:r>
            <a:r>
              <a:rPr lang="en-US" sz="2000" b="0" dirty="0" err="1" smtClean="0"/>
              <a:t>continuamente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500042"/>
            <a:ext cx="5072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Tormentas de </a:t>
            </a:r>
            <a:r>
              <a:rPr lang="es-PE" sz="3200" b="1" dirty="0" err="1" smtClean="0">
                <a:solidFill>
                  <a:srgbClr val="00B0F0"/>
                </a:solidFill>
              </a:rPr>
              <a:t>Broadcast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571604" y="4500570"/>
            <a:ext cx="7072362" cy="141577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 anchor="ctr">
            <a:spAutoFit/>
          </a:bodyPr>
          <a:lstStyle/>
          <a:p>
            <a:pPr marL="233363" indent="-233363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smtClean="0"/>
              <a:t>El Host X </a:t>
            </a:r>
            <a:r>
              <a:rPr lang="en-US" sz="2000" b="0" dirty="0" err="1" smtClean="0"/>
              <a:t>envía</a:t>
            </a:r>
            <a:r>
              <a:rPr lang="en-US" sz="2000" b="0" dirty="0" smtClean="0"/>
              <a:t> un </a:t>
            </a:r>
            <a:r>
              <a:rPr lang="en-US" sz="2000" b="0" dirty="0" err="1" smtClean="0"/>
              <a:t>unicast</a:t>
            </a:r>
            <a:r>
              <a:rPr lang="en-US" sz="2000" b="0" dirty="0" smtClean="0"/>
              <a:t> frame al Router Y</a:t>
            </a:r>
          </a:p>
          <a:p>
            <a:pPr marL="233363" indent="-233363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 smtClean="0"/>
              <a:t>La </a:t>
            </a:r>
            <a:r>
              <a:rPr lang="en-US" sz="2000" dirty="0" err="1" smtClean="0"/>
              <a:t>dirección</a:t>
            </a:r>
            <a:r>
              <a:rPr lang="en-US" sz="2000" dirty="0" smtClean="0"/>
              <a:t> MAC del router Y no has </a:t>
            </a:r>
            <a:r>
              <a:rPr lang="en-US" sz="2000" dirty="0" err="1" smtClean="0"/>
              <a:t>sido</a:t>
            </a:r>
            <a:r>
              <a:rPr lang="en-US" sz="2000" dirty="0" smtClean="0"/>
              <a:t> </a:t>
            </a:r>
            <a:r>
              <a:rPr lang="en-US" sz="2000" dirty="0" err="1" smtClean="0"/>
              <a:t>aprendido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ningún</a:t>
            </a:r>
            <a:r>
              <a:rPr lang="en-US" sz="2000" dirty="0" smtClean="0"/>
              <a:t> switch.</a:t>
            </a:r>
          </a:p>
          <a:p>
            <a:pPr marL="233363" indent="-233363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0" dirty="0" smtClean="0"/>
              <a:t>El Router </a:t>
            </a:r>
            <a:r>
              <a:rPr lang="en-US" sz="2000" b="0" dirty="0" err="1" smtClean="0"/>
              <a:t>Yrecibirá</a:t>
            </a:r>
            <a:r>
              <a:rPr lang="en-US" sz="2000" b="0" dirty="0" smtClean="0"/>
              <a:t> dos </a:t>
            </a:r>
            <a:r>
              <a:rPr lang="en-US" sz="2000" b="0" dirty="0" err="1" smtClean="0"/>
              <a:t>copias</a:t>
            </a:r>
            <a:r>
              <a:rPr lang="en-US" sz="2000" b="0" dirty="0" smtClean="0"/>
              <a:t> del </a:t>
            </a:r>
            <a:r>
              <a:rPr lang="en-US" sz="2000" b="0" dirty="0" err="1" smtClean="0"/>
              <a:t>mismo</a:t>
            </a:r>
            <a:r>
              <a:rPr lang="en-US" sz="2000" b="0" dirty="0" smtClean="0"/>
              <a:t> frame.</a:t>
            </a:r>
            <a:endParaRPr lang="en-US" sz="2000" b="0" dirty="0"/>
          </a:p>
        </p:txBody>
      </p:sp>
      <p:pic>
        <p:nvPicPr>
          <p:cNvPr id="3" name="Picture 9" descr="327P_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00174"/>
            <a:ext cx="5530850" cy="25733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4373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err="1" smtClean="0">
                <a:solidFill>
                  <a:srgbClr val="00B0F0"/>
                </a:solidFill>
              </a:rPr>
              <a:t>Multiple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frame</a:t>
            </a:r>
            <a:r>
              <a:rPr lang="es-PE" sz="3200" b="1" dirty="0" smtClean="0">
                <a:solidFill>
                  <a:srgbClr val="00B0F0"/>
                </a:solidFill>
              </a:rPr>
              <a:t> copies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85786" y="4143380"/>
            <a:ext cx="7518400" cy="1994392"/>
          </a:xfrm>
          <a:prstGeom prst="rect">
            <a:avLst/>
          </a:prstGeom>
          <a:noFill/>
          <a:ln w="381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b="0" dirty="0" smtClean="0"/>
              <a:t>Host X </a:t>
            </a:r>
            <a:r>
              <a:rPr lang="en-US" sz="1800" b="0" dirty="0" err="1" smtClean="0"/>
              <a:t>envía</a:t>
            </a:r>
            <a:r>
              <a:rPr lang="en-US" sz="1800" b="0" dirty="0" smtClean="0"/>
              <a:t> un frame </a:t>
            </a:r>
            <a:r>
              <a:rPr lang="en-US" sz="1800" b="0" dirty="0" err="1" smtClean="0"/>
              <a:t>unicast</a:t>
            </a:r>
            <a:r>
              <a:rPr lang="en-US" sz="1800" b="0" dirty="0" smtClean="0"/>
              <a:t> al Router Y.</a:t>
            </a:r>
          </a:p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b="0" dirty="0" smtClean="0"/>
              <a:t>La </a:t>
            </a:r>
            <a:r>
              <a:rPr lang="en-US" sz="1800" b="0" dirty="0" err="1" smtClean="0"/>
              <a:t>dirección</a:t>
            </a:r>
            <a:r>
              <a:rPr lang="en-US" sz="1800" b="0" dirty="0" smtClean="0"/>
              <a:t> MAC del router Y no ha </a:t>
            </a:r>
            <a:r>
              <a:rPr lang="en-US" sz="1800" b="0" dirty="0" err="1" smtClean="0"/>
              <a:t>sido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aprendido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por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ningún</a:t>
            </a:r>
            <a:r>
              <a:rPr lang="en-US" sz="1800" b="0" dirty="0" smtClean="0"/>
              <a:t> switch.</a:t>
            </a:r>
          </a:p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b="0" dirty="0" smtClean="0"/>
              <a:t>El switch A y B </a:t>
            </a:r>
            <a:r>
              <a:rPr lang="en-US" sz="1800" b="0" dirty="0" err="1" smtClean="0"/>
              <a:t>aprenden</a:t>
            </a:r>
            <a:r>
              <a:rPr lang="en-US" sz="1800" b="0" dirty="0" smtClean="0"/>
              <a:t> la </a:t>
            </a:r>
            <a:r>
              <a:rPr lang="en-US" sz="1800" b="0" dirty="0" err="1" smtClean="0"/>
              <a:t>dirección</a:t>
            </a:r>
            <a:r>
              <a:rPr lang="en-US" sz="1800" b="0" dirty="0" smtClean="0"/>
              <a:t> MAC del hos</a:t>
            </a:r>
            <a:r>
              <a:rPr lang="en-US" dirty="0" smtClean="0"/>
              <a:t>t X en el </a:t>
            </a:r>
            <a:r>
              <a:rPr lang="en-US" dirty="0" err="1" smtClean="0"/>
              <a:t>puerto</a:t>
            </a:r>
            <a:r>
              <a:rPr lang="en-US" dirty="0" smtClean="0"/>
              <a:t> 1.</a:t>
            </a:r>
            <a:endParaRPr lang="en-US" sz="1800" b="0" dirty="0" smtClean="0"/>
          </a:p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b="0" dirty="0" smtClean="0"/>
              <a:t>El Frame al router Y </a:t>
            </a:r>
            <a:r>
              <a:rPr lang="en-US" sz="1800" b="0" dirty="0" err="1" smtClean="0"/>
              <a:t>es</a:t>
            </a:r>
            <a:r>
              <a:rPr lang="en-US" sz="1800" b="0" dirty="0" smtClean="0"/>
              <a:t> flooded.</a:t>
            </a:r>
          </a:p>
          <a:p>
            <a:pPr marL="228600" indent="-228600">
              <a:spcBef>
                <a:spcPct val="3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1800" b="0" dirty="0" smtClean="0"/>
              <a:t>El switch A y B </a:t>
            </a:r>
            <a:r>
              <a:rPr lang="en-US" sz="1800" b="0" dirty="0" err="1" smtClean="0"/>
              <a:t>incorrectamente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aprende</a:t>
            </a:r>
            <a:r>
              <a:rPr lang="en-US" sz="1800" b="0" dirty="0" smtClean="0"/>
              <a:t> la </a:t>
            </a:r>
            <a:r>
              <a:rPr lang="en-US" sz="1800" b="0" dirty="0" err="1" smtClean="0"/>
              <a:t>dirección</a:t>
            </a:r>
            <a:r>
              <a:rPr lang="en-US" sz="1800" b="0" dirty="0" smtClean="0"/>
              <a:t> MAC del host en el </a:t>
            </a:r>
            <a:r>
              <a:rPr lang="en-US" sz="1800" b="0" dirty="0" err="1" smtClean="0"/>
              <a:t>puerto</a:t>
            </a:r>
            <a:r>
              <a:rPr lang="en-US" sz="1800" b="0" dirty="0" smtClean="0"/>
              <a:t> 2.</a:t>
            </a:r>
            <a:endParaRPr lang="en-US" sz="1800" b="0" dirty="0"/>
          </a:p>
        </p:txBody>
      </p:sp>
      <p:pic>
        <p:nvPicPr>
          <p:cNvPr id="3" name="Picture 13" descr="327P_1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530850" cy="25733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85720" y="500042"/>
            <a:ext cx="5078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b="1" dirty="0" smtClean="0">
                <a:solidFill>
                  <a:srgbClr val="00B0F0"/>
                </a:solidFill>
              </a:rPr>
              <a:t>MAC </a:t>
            </a:r>
            <a:r>
              <a:rPr lang="es-PE" sz="3200" b="1" dirty="0" err="1" smtClean="0">
                <a:solidFill>
                  <a:srgbClr val="00B0F0"/>
                </a:solidFill>
              </a:rPr>
              <a:t>Database</a:t>
            </a:r>
            <a:r>
              <a:rPr lang="es-PE" sz="3200" b="1" dirty="0" smtClean="0">
                <a:solidFill>
                  <a:srgbClr val="00B0F0"/>
                </a:solidFill>
              </a:rPr>
              <a:t> </a:t>
            </a:r>
            <a:r>
              <a:rPr lang="es-PE" sz="3200" b="1" dirty="0" err="1" smtClean="0">
                <a:solidFill>
                  <a:srgbClr val="00B0F0"/>
                </a:solidFill>
              </a:rPr>
              <a:t>Instability</a:t>
            </a:r>
            <a:endParaRPr lang="es-PE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7250</TotalTime>
  <Words>898</Words>
  <Application>Microsoft Office PowerPoint</Application>
  <PresentationFormat>Presentación en pantalla (4:3)</PresentationFormat>
  <Paragraphs>167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Company>Universidad Catolica del Norte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Pilar Majmud V</dc:creator>
  <cp:lastModifiedBy>PC</cp:lastModifiedBy>
  <cp:revision>548</cp:revision>
  <dcterms:created xsi:type="dcterms:W3CDTF">2006-05-22T20:32:53Z</dcterms:created>
  <dcterms:modified xsi:type="dcterms:W3CDTF">2012-04-03T05:43:15Z</dcterms:modified>
</cp:coreProperties>
</file>